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6858000" cx="12192000"/>
  <p:notesSz cx="6858000" cy="9144000"/>
  <p:embeddedFontLst>
    <p:embeddedFont>
      <p:font typeface="Arial Black"/>
      <p:regular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3840">
          <p15:clr>
            <a:srgbClr val="A4A3A4"/>
          </p15:clr>
        </p15:guide>
        <p15:guide id="2" orient="horz" pos="2160">
          <p15:clr>
            <a:srgbClr val="A4A3A4"/>
          </p15:clr>
        </p15:guide>
      </p15:sldGuideLst>
    </p:ext>
    <p:ext uri="http://customooxmlschemas.google.com/">
      <go:slidesCustomData xmlns:go="http://customooxmlschemas.google.com/" r:id="rId23" roundtripDataSignature="AMtx7mgChAAMsSA2tT8UlftKgz1RCpJOb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E6E354C-9B94-4445-B119-A098714D62FE}">
  <a:tblStyle styleId="{2E6E354C-9B94-4445-B119-A098714D62FE}"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9EFF7"/>
          </a:solidFill>
        </a:fill>
      </a:tcStyle>
    </a:wholeTbl>
    <a:band1H>
      <a:tcTxStyle b="off" i="off"/>
      <a:tcStyle>
        <a:fill>
          <a:solidFill>
            <a:srgbClr val="D0DEEF"/>
          </a:solidFill>
        </a:fill>
      </a:tcStyle>
    </a:band1H>
    <a:band2H>
      <a:tcTxStyle b="off" i="off"/>
    </a:band2H>
    <a:band1V>
      <a:tcTxStyle b="off" i="off"/>
      <a:tcStyle>
        <a:fill>
          <a:solidFill>
            <a:srgbClr val="D0DEEF"/>
          </a:solidFill>
        </a:fill>
      </a:tcStyle>
    </a:band1V>
    <a:band2V>
      <a:tcTxStyle b="off" i="off"/>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840"/>
        <p:guide pos="216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11" Type="http://schemas.openxmlformats.org/officeDocument/2006/relationships/slide" Target="slides/slide5.xml"/><Relationship Id="rId22" Type="http://schemas.openxmlformats.org/officeDocument/2006/relationships/font" Target="fonts/ArialBlack-regular.fntdata"/><Relationship Id="rId10" Type="http://schemas.openxmlformats.org/officeDocument/2006/relationships/slide" Target="slides/slide4.xml"/><Relationship Id="rId21" Type="http://schemas.openxmlformats.org/officeDocument/2006/relationships/slide" Target="slides/slide15.xml"/><Relationship Id="rId13" Type="http://schemas.openxmlformats.org/officeDocument/2006/relationships/slide" Target="slides/slide7.xml"/><Relationship Id="rId12" Type="http://schemas.openxmlformats.org/officeDocument/2006/relationships/slide" Target="slides/slide6.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19" Type="http://schemas.openxmlformats.org/officeDocument/2006/relationships/slide" Target="slides/slide13.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8" name="Google Shape;158;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8" name="Google Shape;168;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8" name="Google Shape;178;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9" name="Google Shape;189;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0" name="Google Shape;200;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0" name="Google Shape;210;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67" name="Google Shape;67;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77" name="Google Shape;77;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87" name="Google Shape;87;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5" name="Google Shape;105;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5" name="Google Shape;115;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5" name="Google Shape;125;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6" name="Google Shape;136;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6" name="Google Shape;146;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 name="Shape 11"/>
        <p:cNvGrpSpPr/>
        <p:nvPr/>
      </p:nvGrpSpPr>
      <p:grpSpPr>
        <a:xfrm>
          <a:off x="0" y="0"/>
          <a:ext cx="0" cy="0"/>
          <a:chOff x="0" y="0"/>
          <a:chExt cx="0" cy="0"/>
        </a:xfrm>
      </p:grpSpPr>
      <p:sp>
        <p:nvSpPr>
          <p:cNvPr id="12" name="Google Shape;12;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4" name="Google Shape;14;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7" name="Shape 17"/>
        <p:cNvGrpSpPr/>
        <p:nvPr/>
      </p:nvGrpSpPr>
      <p:grpSpPr>
        <a:xfrm>
          <a:off x="0" y="0"/>
          <a:ext cx="0" cy="0"/>
          <a:chOff x="0" y="0"/>
          <a:chExt cx="0" cy="0"/>
        </a:xfrm>
      </p:grpSpPr>
      <p:sp>
        <p:nvSpPr>
          <p:cNvPr id="18" name="Google Shape;18;p20"/>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0"/>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20" name="Google Shape;20;p20"/>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1" name="Google Shape;21;p20"/>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22" name="Google Shape;22;p20"/>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3" name="Google Shape;23;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4" name="Google Shape;24;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31" name="Shape 31"/>
        <p:cNvGrpSpPr/>
        <p:nvPr/>
      </p:nvGrpSpPr>
      <p:grpSpPr>
        <a:xfrm>
          <a:off x="0" y="0"/>
          <a:ext cx="0" cy="0"/>
          <a:chOff x="0" y="0"/>
          <a:chExt cx="0" cy="0"/>
        </a:xfrm>
      </p:grpSpPr>
      <p:sp>
        <p:nvSpPr>
          <p:cNvPr id="32" name="Google Shape;32;p2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23"/>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34" name="Google Shape;34;p23"/>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35" name="Google Shape;35;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7" name="Google Shape;37;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38" name="Shape 38"/>
        <p:cNvGrpSpPr/>
        <p:nvPr/>
      </p:nvGrpSpPr>
      <p:grpSpPr>
        <a:xfrm>
          <a:off x="0" y="0"/>
          <a:ext cx="0" cy="0"/>
          <a:chOff x="0" y="0"/>
          <a:chExt cx="0" cy="0"/>
        </a:xfrm>
      </p:grpSpPr>
      <p:sp>
        <p:nvSpPr>
          <p:cNvPr id="39" name="Google Shape;39;p24"/>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24"/>
          <p:cNvSpPr/>
          <p:nvPr>
            <p:ph idx="2" type="pic"/>
          </p:nvPr>
        </p:nvSpPr>
        <p:spPr>
          <a:xfrm>
            <a:off x="5183188" y="987425"/>
            <a:ext cx="6172200" cy="4873625"/>
          </a:xfrm>
          <a:prstGeom prst="rect">
            <a:avLst/>
          </a:prstGeom>
          <a:noFill/>
          <a:ln>
            <a:noFill/>
          </a:ln>
        </p:spPr>
      </p:sp>
      <p:sp>
        <p:nvSpPr>
          <p:cNvPr id="41" name="Google Shape;41;p24"/>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42" name="Google Shape;42;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45" name="Shape 45"/>
        <p:cNvGrpSpPr/>
        <p:nvPr/>
      </p:nvGrpSpPr>
      <p:grpSpPr>
        <a:xfrm>
          <a:off x="0" y="0"/>
          <a:ext cx="0" cy="0"/>
          <a:chOff x="0" y="0"/>
          <a:chExt cx="0" cy="0"/>
        </a:xfrm>
      </p:grpSpPr>
      <p:sp>
        <p:nvSpPr>
          <p:cNvPr id="46" name="Google Shape;46;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25"/>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0" name="Google Shape;50;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51" name="Shape 51"/>
        <p:cNvGrpSpPr/>
        <p:nvPr/>
      </p:nvGrpSpPr>
      <p:grpSpPr>
        <a:xfrm>
          <a:off x="0" y="0"/>
          <a:ext cx="0" cy="0"/>
          <a:chOff x="0" y="0"/>
          <a:chExt cx="0" cy="0"/>
        </a:xfrm>
      </p:grpSpPr>
      <p:sp>
        <p:nvSpPr>
          <p:cNvPr id="52" name="Google Shape;52;p26"/>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6"/>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4" name="Google Shape;54;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9" name="Google Shape;9;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0" name="Google Shape;10;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hyperlink" Target="http://drive.google.com/file/d/1WgtAkNlxcklHyqCIXNM1HUVyrdcrnLd4/view" TargetMode="External"/><Relationship Id="rId5"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6.png"/><Relationship Id="rId7"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1800"/>
              <a:buNone/>
            </a:pPr>
            <a:r>
              <a:t/>
            </a:r>
            <a:endParaRPr/>
          </a:p>
        </p:txBody>
      </p:sp>
      <p:sp>
        <p:nvSpPr>
          <p:cNvPr id="62" name="Google Shape;62;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457200" rtl="0" algn="l">
              <a:lnSpc>
                <a:spcPct val="90000"/>
              </a:lnSpc>
              <a:spcBef>
                <a:spcPts val="1000"/>
              </a:spcBef>
              <a:spcAft>
                <a:spcPts val="0"/>
              </a:spcAft>
              <a:buClr>
                <a:schemeClr val="dk1"/>
              </a:buClr>
              <a:buSzPts val="1800"/>
              <a:buNone/>
            </a:pPr>
            <a:r>
              <a:t/>
            </a:r>
            <a:endParaRPr/>
          </a:p>
        </p:txBody>
      </p:sp>
      <p:pic>
        <p:nvPicPr>
          <p:cNvPr descr="LKJHNBK&#10;abstract image" id="63" name="Google Shape;63;p14"/>
          <p:cNvPicPr preferRelativeResize="0"/>
          <p:nvPr/>
        </p:nvPicPr>
        <p:blipFill rotWithShape="1">
          <a:blip r:embed="rId3">
            <a:alphaModFix/>
          </a:blip>
          <a:srcRect b="0" l="0" r="0" t="0"/>
          <a:stretch/>
        </p:blipFill>
        <p:spPr>
          <a:xfrm>
            <a:off x="0" y="10"/>
            <a:ext cx="12191980" cy="6857990"/>
          </a:xfrm>
          <a:prstGeom prst="rect">
            <a:avLst/>
          </a:prstGeom>
          <a:noFill/>
          <a:ln>
            <a:noFill/>
          </a:ln>
        </p:spPr>
      </p:pic>
      <p:sp>
        <p:nvSpPr>
          <p:cNvPr id="64" name="Google Shape;64;p14"/>
          <p:cNvSpPr/>
          <p:nvPr/>
        </p:nvSpPr>
        <p:spPr>
          <a:xfrm>
            <a:off x="4276165" y="776825"/>
            <a:ext cx="7077635" cy="5304350"/>
          </a:xfrm>
          <a:prstGeom prst="rect">
            <a:avLst/>
          </a:prstGeom>
          <a:solidFill>
            <a:srgbClr val="D8D8D8"/>
          </a:solidFill>
          <a:ln cap="flat" cmpd="sng" w="38100">
            <a:solidFill>
              <a:schemeClr val="lt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1" i="0" sz="4800" u="none" cap="none" strike="noStrike">
              <a:solidFill>
                <a:srgbClr val="FF0000"/>
              </a:solidFill>
              <a:latin typeface="Arial"/>
              <a:ea typeface="Arial"/>
              <a:cs typeface="Arial"/>
              <a:sym typeface="Arial"/>
            </a:endParaRPr>
          </a:p>
          <a:p>
            <a:pPr indent="0" lvl="0" marL="0" marR="0" rtl="0" algn="ctr">
              <a:lnSpc>
                <a:spcPct val="100000"/>
              </a:lnSpc>
              <a:spcBef>
                <a:spcPts val="0"/>
              </a:spcBef>
              <a:spcAft>
                <a:spcPts val="0"/>
              </a:spcAft>
              <a:buNone/>
            </a:pPr>
            <a:r>
              <a:rPr b="1" i="0" lang="en-IN" sz="4800" u="none" cap="none" strike="noStrike">
                <a:solidFill>
                  <a:srgbClr val="FF0000"/>
                </a:solidFill>
                <a:latin typeface="Arial"/>
                <a:ea typeface="Arial"/>
                <a:cs typeface="Arial"/>
                <a:sym typeface="Arial"/>
              </a:rPr>
              <a:t>ELDERLY FALL DETECTION</a:t>
            </a:r>
            <a:endParaRPr/>
          </a:p>
          <a:p>
            <a:pPr indent="0" lvl="0" marL="0" marR="0" rtl="0" algn="l">
              <a:lnSpc>
                <a:spcPct val="100000"/>
              </a:lnSpc>
              <a:spcBef>
                <a:spcPts val="0"/>
              </a:spcBef>
              <a:spcAft>
                <a:spcPts val="0"/>
              </a:spcAft>
              <a:buNone/>
            </a:pPr>
            <a:r>
              <a:t/>
            </a:r>
            <a:endParaRPr b="1" i="0" sz="48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rPr b="1" i="0" lang="en-IN" sz="1800" u="none" cap="none" strike="noStrike">
                <a:solidFill>
                  <a:schemeClr val="dk1"/>
                </a:solidFill>
                <a:latin typeface="Arial"/>
                <a:ea typeface="Arial"/>
                <a:cs typeface="Arial"/>
                <a:sym typeface="Arial"/>
              </a:rPr>
              <a:t> DONE BY:                                             UNDER GUIDANCE OF</a:t>
            </a:r>
            <a:endParaRPr/>
          </a:p>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Arial"/>
                <a:ea typeface="Arial"/>
                <a:cs typeface="Arial"/>
                <a:sym typeface="Arial"/>
              </a:rPr>
              <a:t>                1. LATHIKA S                                    Mr. NAVEEN R,</a:t>
            </a:r>
            <a:endParaRPr/>
          </a:p>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Arial"/>
                <a:ea typeface="Arial"/>
                <a:cs typeface="Arial"/>
                <a:sym typeface="Arial"/>
              </a:rPr>
              <a:t>                     (7376212AD157)                           MENTOR,</a:t>
            </a:r>
            <a:endParaRPr/>
          </a:p>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Arial"/>
                <a:ea typeface="Arial"/>
                <a:cs typeface="Arial"/>
                <a:sym typeface="Arial"/>
              </a:rPr>
              <a:t>                 2. HARISMITHA S                             BIT,</a:t>
            </a:r>
            <a:endParaRPr/>
          </a:p>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Arial"/>
                <a:ea typeface="Arial"/>
                <a:cs typeface="Arial"/>
                <a:sym typeface="Arial"/>
              </a:rPr>
              <a:t>                     (7376212AD140)                           SATHY.</a:t>
            </a:r>
            <a:endParaRPr/>
          </a:p>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Arial"/>
                <a:ea typeface="Arial"/>
                <a:cs typeface="Arial"/>
                <a:sym typeface="Arial"/>
              </a:rPr>
              <a:t>                3. JOSHIHA MA</a:t>
            </a:r>
            <a:endParaRPr/>
          </a:p>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Arial"/>
                <a:ea typeface="Arial"/>
                <a:cs typeface="Arial"/>
                <a:sym typeface="Arial"/>
              </a:rPr>
              <a:t>                    (7376212AD146)</a:t>
            </a:r>
            <a:endParaRPr/>
          </a:p>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Arial"/>
                <a:ea typeface="Arial"/>
                <a:cs typeface="Arial"/>
                <a:sym typeface="Arial"/>
              </a:rPr>
              <a:t>                4. BHAVANA K</a:t>
            </a:r>
            <a:endParaRPr/>
          </a:p>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Arial"/>
                <a:ea typeface="Arial"/>
                <a:cs typeface="Arial"/>
                <a:sym typeface="Arial"/>
              </a:rPr>
              <a:t>                    (7376212AD118)</a:t>
            </a:r>
            <a:endParaRPr/>
          </a:p>
          <a:p>
            <a:pPr indent="0" lvl="0" marL="0" marR="0" rtl="0" algn="l">
              <a:lnSpc>
                <a:spcPct val="100000"/>
              </a:lnSpc>
              <a:spcBef>
                <a:spcPts val="0"/>
              </a:spcBef>
              <a:spcAft>
                <a:spcPts val="0"/>
              </a:spcAft>
              <a:buClr>
                <a:srgbClr val="000000"/>
              </a:buClr>
              <a:buSzPts val="1800"/>
              <a:buFont typeface="Arial"/>
              <a:buNone/>
            </a:pPr>
            <a:r>
              <a:rPr b="1" i="0" lang="en-IN" sz="1800" u="none" cap="none" strike="noStrike">
                <a:solidFill>
                  <a:schemeClr val="dk1"/>
                </a:solidFill>
                <a:latin typeface="Arial"/>
                <a:ea typeface="Arial"/>
                <a:cs typeface="Arial"/>
                <a:sym typeface="Arial"/>
              </a:rPr>
              <a:t>                </a:t>
            </a:r>
            <a:endParaRPr b="1" i="0" sz="48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1" i="0" sz="2000" u="none" cap="none" strike="noStrike">
              <a:solidFill>
                <a:srgbClr val="FF0000"/>
              </a:solidFill>
              <a:latin typeface="Arial"/>
              <a:ea typeface="Arial"/>
              <a:cs typeface="Arial"/>
              <a:sym typeface="Arial"/>
            </a:endParaRPr>
          </a:p>
          <a:p>
            <a:pPr indent="0" lvl="1" marL="0" marR="0" rtl="0" algn="ctr">
              <a:lnSpc>
                <a:spcPct val="100000"/>
              </a:lnSpc>
              <a:spcBef>
                <a:spcPts val="0"/>
              </a:spcBef>
              <a:spcAft>
                <a:spcPts val="0"/>
              </a:spcAft>
              <a:buNone/>
            </a:pPr>
            <a:r>
              <a:t/>
            </a:r>
            <a:endParaRPr b="1" i="0" sz="1800" u="none" cap="none" strike="noStrike">
              <a:solidFill>
                <a:schemeClr val="dk1"/>
              </a:solidFill>
              <a:latin typeface="Times New Roman"/>
              <a:ea typeface="Times New Roman"/>
              <a:cs typeface="Times New Roman"/>
              <a:sym typeface="Times New Roman"/>
            </a:endParaRPr>
          </a:p>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161" name="Google Shape;161;p8"/>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162" name="Google Shape;162;p8"/>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3" name="Google Shape;163;p8"/>
          <p:cNvSpPr txBox="1"/>
          <p:nvPr/>
        </p:nvSpPr>
        <p:spPr>
          <a:xfrm>
            <a:off x="564657" y="1577220"/>
            <a:ext cx="11209421" cy="5012155"/>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rgbClr val="002060"/>
              </a:buClr>
              <a:buSzPts val="2400"/>
              <a:buFont typeface="Arial"/>
              <a:buNone/>
            </a:pPr>
            <a:r>
              <a:rPr b="0" i="0" lang="en-IN" sz="3600" u="none" cap="none" strike="noStrike">
                <a:solidFill>
                  <a:srgbClr val="002060"/>
                </a:solidFill>
                <a:latin typeface="Calibri"/>
                <a:ea typeface="Calibri"/>
                <a:cs typeface="Calibri"/>
                <a:sym typeface="Calibri"/>
              </a:rPr>
              <a:t>Implementation Plan/Working Model </a:t>
            </a:r>
            <a:endParaRPr b="0" i="0" sz="36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C00000"/>
                </a:solidFill>
                <a:latin typeface="Calibri"/>
                <a:ea typeface="Calibri"/>
                <a:cs typeface="Calibri"/>
                <a:sym typeface="Calibri"/>
              </a:rPr>
              <a:t>When the accelerometer detects a quick increase or decrease in tilt compared to the fixed threshold, this prototype model detects the fall.</a:t>
            </a:r>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C00000"/>
                </a:solidFill>
                <a:latin typeface="Calibri"/>
                <a:ea typeface="Calibri"/>
                <a:cs typeface="Calibri"/>
                <a:sym typeface="Calibri"/>
              </a:rPr>
              <a:t>The device will wait for the user to confirm or decline the fall by pressing the inbuilt switch within 30 seconds. If the fall is confirmed or the countdown is complete, an SOS message and phone calls are sent to the emergency contacts, and the alarm is set high enough to be heard by someone close to get help. </a:t>
            </a:r>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C00000"/>
                </a:solidFill>
                <a:latin typeface="Calibri"/>
                <a:ea typeface="Calibri"/>
                <a:cs typeface="Calibri"/>
                <a:sym typeface="Calibri"/>
              </a:rPr>
              <a:t>To communicate the notice and location, the Wi-Fi module is connected to the device via a consistent Wi-Fi connection.</a:t>
            </a:r>
            <a:endParaRPr/>
          </a:p>
        </p:txBody>
      </p:sp>
      <p:pic>
        <p:nvPicPr>
          <p:cNvPr id="164" name="Google Shape;164;p8"/>
          <p:cNvPicPr preferRelativeResize="0"/>
          <p:nvPr/>
        </p:nvPicPr>
        <p:blipFill rotWithShape="1">
          <a:blip r:embed="rId3">
            <a:alphaModFix/>
          </a:blip>
          <a:srcRect b="0" l="0" r="0" t="0"/>
          <a:stretch/>
        </p:blipFill>
        <p:spPr>
          <a:xfrm>
            <a:off x="743835" y="56957"/>
            <a:ext cx="1580846" cy="1184082"/>
          </a:xfrm>
          <a:prstGeom prst="rect">
            <a:avLst/>
          </a:prstGeom>
          <a:noFill/>
          <a:ln>
            <a:noFill/>
          </a:ln>
        </p:spPr>
      </p:pic>
      <p:sp>
        <p:nvSpPr>
          <p:cNvPr id="165" name="Google Shape;165;p8"/>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171" name="Google Shape;171;p9"/>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172" name="Google Shape;172;p9"/>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3" name="Google Shape;173;p9"/>
          <p:cNvSpPr txBox="1"/>
          <p:nvPr/>
        </p:nvSpPr>
        <p:spPr>
          <a:xfrm>
            <a:off x="509336" y="1508960"/>
            <a:ext cx="11209421" cy="5012155"/>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rgbClr val="002060"/>
              </a:buClr>
              <a:buSzPts val="2400"/>
              <a:buFont typeface="Arial"/>
              <a:buNone/>
            </a:pPr>
            <a:r>
              <a:rPr b="0" i="0" lang="en-IN" sz="3600" u="none" cap="none" strike="noStrike">
                <a:solidFill>
                  <a:srgbClr val="002060"/>
                </a:solidFill>
                <a:latin typeface="Calibri"/>
                <a:ea typeface="Calibri"/>
                <a:cs typeface="Calibri"/>
                <a:sym typeface="Calibri"/>
              </a:rPr>
              <a:t>Validation / Testing / Analysis</a:t>
            </a:r>
            <a:endParaRPr b="0" i="0" sz="36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C00000"/>
                </a:solidFill>
                <a:latin typeface="Calibri"/>
                <a:ea typeface="Calibri"/>
                <a:cs typeface="Calibri"/>
                <a:sym typeface="Calibri"/>
              </a:rPr>
              <a:t>According to the results of the testing, this project allows us to detect falls with more precision and fewer false alarms.</a:t>
            </a:r>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C00000"/>
                </a:solidFill>
                <a:latin typeface="Calibri"/>
                <a:ea typeface="Calibri"/>
                <a:cs typeface="Calibri"/>
                <a:sym typeface="Calibri"/>
              </a:rPr>
              <a:t>This prototype has addressed the majority of the issues raised.</a:t>
            </a:r>
            <a:endParaRPr/>
          </a:p>
        </p:txBody>
      </p:sp>
      <p:pic>
        <p:nvPicPr>
          <p:cNvPr id="174" name="Google Shape;174;p9"/>
          <p:cNvPicPr preferRelativeResize="0"/>
          <p:nvPr/>
        </p:nvPicPr>
        <p:blipFill rotWithShape="1">
          <a:blip r:embed="rId3">
            <a:alphaModFix/>
          </a:blip>
          <a:srcRect b="0" l="0" r="0" t="0"/>
          <a:stretch/>
        </p:blipFill>
        <p:spPr>
          <a:xfrm>
            <a:off x="743835" y="56957"/>
            <a:ext cx="1580846" cy="1184082"/>
          </a:xfrm>
          <a:prstGeom prst="rect">
            <a:avLst/>
          </a:prstGeom>
          <a:noFill/>
          <a:ln>
            <a:noFill/>
          </a:ln>
        </p:spPr>
      </p:pic>
      <p:sp>
        <p:nvSpPr>
          <p:cNvPr id="175" name="Google Shape;175;p9"/>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181" name="Google Shape;181;p10"/>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182" name="Google Shape;182;p10"/>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83" name="Google Shape;183;p10"/>
          <p:cNvSpPr txBox="1"/>
          <p:nvPr/>
        </p:nvSpPr>
        <p:spPr>
          <a:xfrm>
            <a:off x="509336" y="1508960"/>
            <a:ext cx="11209421" cy="5012155"/>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rgbClr val="002060"/>
              </a:buClr>
              <a:buSzPts val="2400"/>
              <a:buFont typeface="Arial"/>
              <a:buNone/>
            </a:pPr>
            <a:r>
              <a:rPr b="0" i="0" lang="en-IN" sz="3600" u="none" cap="none" strike="noStrike">
                <a:solidFill>
                  <a:srgbClr val="002060"/>
                </a:solidFill>
                <a:latin typeface="Calibri"/>
                <a:ea typeface="Calibri"/>
                <a:cs typeface="Calibri"/>
                <a:sym typeface="Calibri"/>
              </a:rPr>
              <a:t>Cost Estimate</a:t>
            </a:r>
            <a:endParaRPr/>
          </a:p>
          <a:p>
            <a:pPr indent="0" lvl="0" marL="0" marR="0" rtl="0" algn="ctr">
              <a:lnSpc>
                <a:spcPct val="90000"/>
              </a:lnSpc>
              <a:spcBef>
                <a:spcPts val="0"/>
              </a:spcBef>
              <a:spcAft>
                <a:spcPts val="0"/>
              </a:spcAft>
              <a:buClr>
                <a:srgbClr val="002060"/>
              </a:buClr>
              <a:buSzPts val="2400"/>
              <a:buFont typeface="Arial"/>
              <a:buNone/>
            </a:pPr>
            <a:r>
              <a:rPr b="0" i="0" lang="en-IN" sz="2800" u="none" cap="none" strike="noStrike">
                <a:solidFill>
                  <a:srgbClr val="002060"/>
                </a:solidFill>
                <a:latin typeface="Calibri"/>
                <a:ea typeface="Calibri"/>
                <a:cs typeface="Calibri"/>
                <a:sym typeface="Calibri"/>
              </a:rPr>
              <a:t>An educated guess of the cost is made as the project work has just begun.</a:t>
            </a:r>
            <a:endParaRPr b="0" i="0" sz="2400" u="none" cap="none" strike="noStrike">
              <a:solidFill>
                <a:srgbClr val="002060"/>
              </a:solidFill>
              <a:latin typeface="Calibri"/>
              <a:ea typeface="Calibri"/>
              <a:cs typeface="Calibri"/>
              <a:sym typeface="Calibri"/>
            </a:endParaRPr>
          </a:p>
        </p:txBody>
      </p:sp>
      <p:graphicFrame>
        <p:nvGraphicFramePr>
          <p:cNvPr id="184" name="Google Shape;184;p10"/>
          <p:cNvGraphicFramePr/>
          <p:nvPr/>
        </p:nvGraphicFramePr>
        <p:xfrm>
          <a:off x="2406961" y="2569625"/>
          <a:ext cx="3000000" cy="3000000"/>
        </p:xfrm>
        <a:graphic>
          <a:graphicData uri="http://schemas.openxmlformats.org/drawingml/2006/table">
            <a:tbl>
              <a:tblPr bandRow="1" firstRow="1">
                <a:noFill/>
                <a:tableStyleId>{2E6E354C-9B94-4445-B119-A098714D62FE}</a:tableStyleId>
              </a:tblPr>
              <a:tblGrid>
                <a:gridCol w="2441975"/>
                <a:gridCol w="2394375"/>
                <a:gridCol w="2489600"/>
              </a:tblGrid>
              <a:tr h="744725">
                <a:tc>
                  <a:txBody>
                    <a:bodyPr/>
                    <a:lstStyle/>
                    <a:p>
                      <a:pPr indent="0" lvl="0" marL="0" marR="0" rtl="0" algn="l">
                        <a:lnSpc>
                          <a:spcPct val="100000"/>
                        </a:lnSpc>
                        <a:spcBef>
                          <a:spcPts val="0"/>
                        </a:spcBef>
                        <a:spcAft>
                          <a:spcPts val="0"/>
                        </a:spcAft>
                        <a:buNone/>
                      </a:pPr>
                      <a:r>
                        <a:rPr lang="en-IN" sz="2000" u="none" cap="none" strike="noStrike"/>
                        <a:t>         WBS ITEMS</a:t>
                      </a:r>
                      <a:endParaRPr/>
                    </a:p>
                  </a:txBody>
                  <a:tcPr marT="45725" marB="45725" marR="91450" marL="91450"/>
                </a:tc>
                <a:tc>
                  <a:txBody>
                    <a:bodyPr/>
                    <a:lstStyle/>
                    <a:p>
                      <a:pPr indent="0" lvl="0" marL="0" marR="0" rtl="0" algn="l">
                        <a:lnSpc>
                          <a:spcPct val="100000"/>
                        </a:lnSpc>
                        <a:spcBef>
                          <a:spcPts val="0"/>
                        </a:spcBef>
                        <a:spcAft>
                          <a:spcPts val="0"/>
                        </a:spcAft>
                        <a:buNone/>
                      </a:pPr>
                      <a:r>
                        <a:rPr lang="en-IN" sz="2000" u="none" cap="none" strike="noStrike"/>
                        <a:t>   COST (PER ITEM)</a:t>
                      </a:r>
                      <a:endParaRPr/>
                    </a:p>
                  </a:txBody>
                  <a:tcPr marT="45725" marB="45725" marR="91450" marL="91450"/>
                </a:tc>
                <a:tc>
                  <a:txBody>
                    <a:bodyPr/>
                    <a:lstStyle/>
                    <a:p>
                      <a:pPr indent="0" lvl="0" marL="0" marR="0" rtl="0" algn="l">
                        <a:lnSpc>
                          <a:spcPct val="100000"/>
                        </a:lnSpc>
                        <a:spcBef>
                          <a:spcPts val="0"/>
                        </a:spcBef>
                        <a:spcAft>
                          <a:spcPts val="0"/>
                        </a:spcAft>
                        <a:buNone/>
                      </a:pPr>
                      <a:r>
                        <a:rPr lang="en-IN" sz="2000" u="none" cap="none" strike="noStrike"/>
                        <a:t>ACCURACY (IN %)</a:t>
                      </a:r>
                      <a:endParaRPr/>
                    </a:p>
                  </a:txBody>
                  <a:tcPr marT="45725" marB="45725" marR="91450" marL="91450"/>
                </a:tc>
              </a:tr>
              <a:tr h="606200">
                <a:tc>
                  <a:txBody>
                    <a:bodyPr/>
                    <a:lstStyle/>
                    <a:p>
                      <a:pPr indent="0" lvl="0" marL="0" marR="0" rtl="0" algn="l">
                        <a:lnSpc>
                          <a:spcPct val="100000"/>
                        </a:lnSpc>
                        <a:spcBef>
                          <a:spcPts val="0"/>
                        </a:spcBef>
                        <a:spcAft>
                          <a:spcPts val="0"/>
                        </a:spcAft>
                        <a:buNone/>
                      </a:pPr>
                      <a:r>
                        <a:rPr lang="en-IN" sz="1400" u="none" cap="none" strike="noStrike">
                          <a:latin typeface="Arial Black"/>
                          <a:ea typeface="Arial Black"/>
                          <a:cs typeface="Arial Black"/>
                          <a:sym typeface="Arial Black"/>
                        </a:rPr>
                        <a:t>HARDWARE</a:t>
                      </a:r>
                      <a:endParaRPr/>
                    </a:p>
                  </a:txBody>
                  <a:tcPr marT="45725" marB="45725" marR="91450" marL="91450"/>
                </a:tc>
                <a:tc>
                  <a:txBody>
                    <a:bodyPr/>
                    <a:lstStyle/>
                    <a:p>
                      <a:pPr indent="0" lvl="0" marL="0" marR="0" rtl="0" algn="l">
                        <a:lnSpc>
                          <a:spcPct val="100000"/>
                        </a:lnSpc>
                        <a:spcBef>
                          <a:spcPts val="0"/>
                        </a:spcBef>
                        <a:spcAft>
                          <a:spcPts val="0"/>
                        </a:spcAft>
                        <a:buNone/>
                      </a:pPr>
                      <a:r>
                        <a:rPr lang="en-IN" sz="1400" u="none" cap="none" strike="noStrike"/>
                        <a:t>$50.20</a:t>
                      </a:r>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r h="616775">
                <a:tc>
                  <a:txBody>
                    <a:bodyPr/>
                    <a:lstStyle/>
                    <a:p>
                      <a:pPr indent="0" lvl="0" marL="0" marR="0" rtl="0" algn="l">
                        <a:lnSpc>
                          <a:spcPct val="100000"/>
                        </a:lnSpc>
                        <a:spcBef>
                          <a:spcPts val="0"/>
                        </a:spcBef>
                        <a:spcAft>
                          <a:spcPts val="0"/>
                        </a:spcAft>
                        <a:buNone/>
                      </a:pPr>
                      <a:r>
                        <a:rPr lang="en-IN" sz="1400" u="none" cap="none" strike="noStrike">
                          <a:latin typeface="Arial Black"/>
                          <a:ea typeface="Arial Black"/>
                          <a:cs typeface="Arial Black"/>
                          <a:sym typeface="Arial Black"/>
                        </a:rPr>
                        <a:t>SOFTWARE</a:t>
                      </a:r>
                      <a:endParaRPr/>
                    </a:p>
                  </a:txBody>
                  <a:tcPr marT="45725" marB="45725" marR="91450" marL="91450"/>
                </a:tc>
                <a:tc>
                  <a:txBody>
                    <a:bodyPr/>
                    <a:lstStyle/>
                    <a:p>
                      <a:pPr indent="0" lvl="0" marL="0" marR="0" rtl="0" algn="l">
                        <a:lnSpc>
                          <a:spcPct val="100000"/>
                        </a:lnSpc>
                        <a:spcBef>
                          <a:spcPts val="0"/>
                        </a:spcBef>
                        <a:spcAft>
                          <a:spcPts val="0"/>
                        </a:spcAft>
                        <a:buNone/>
                      </a:pPr>
                      <a:r>
                        <a:rPr lang="en-IN" sz="1400" u="none" cap="none" strike="noStrike"/>
                        <a:t>$40.12</a:t>
                      </a:r>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r h="606200">
                <a:tc>
                  <a:txBody>
                    <a:bodyPr/>
                    <a:lstStyle/>
                    <a:p>
                      <a:pPr indent="0" lvl="0" marL="0" marR="0" rtl="0" algn="l">
                        <a:lnSpc>
                          <a:spcPct val="100000"/>
                        </a:lnSpc>
                        <a:spcBef>
                          <a:spcPts val="0"/>
                        </a:spcBef>
                        <a:spcAft>
                          <a:spcPts val="0"/>
                        </a:spcAft>
                        <a:buNone/>
                      </a:pPr>
                      <a:r>
                        <a:rPr lang="en-IN" sz="1400" u="none" cap="none" strike="noStrike">
                          <a:latin typeface="Arial Black"/>
                          <a:ea typeface="Arial Black"/>
                          <a:cs typeface="Arial Black"/>
                          <a:sym typeface="Arial Black"/>
                        </a:rPr>
                        <a:t>TRAINING</a:t>
                      </a:r>
                      <a:endParaRPr/>
                    </a:p>
                  </a:txBody>
                  <a:tcPr marT="45725" marB="45725" marR="91450" marL="91450"/>
                </a:tc>
                <a:tc>
                  <a:txBody>
                    <a:bodyPr/>
                    <a:lstStyle/>
                    <a:p>
                      <a:pPr indent="0" lvl="0" marL="0" marR="0" rtl="0" algn="l">
                        <a:lnSpc>
                          <a:spcPct val="100000"/>
                        </a:lnSpc>
                        <a:spcBef>
                          <a:spcPts val="0"/>
                        </a:spcBef>
                        <a:spcAft>
                          <a:spcPts val="0"/>
                        </a:spcAft>
                        <a:buNone/>
                      </a:pPr>
                      <a:r>
                        <a:rPr lang="en-IN" sz="1400" u="none" cap="none" strike="noStrike"/>
                        <a:t>$10</a:t>
                      </a:r>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r h="606200">
                <a:tc>
                  <a:txBody>
                    <a:bodyPr/>
                    <a:lstStyle/>
                    <a:p>
                      <a:pPr indent="0" lvl="0" marL="0" marR="0" rtl="0" algn="l">
                        <a:lnSpc>
                          <a:spcPct val="100000"/>
                        </a:lnSpc>
                        <a:spcBef>
                          <a:spcPts val="0"/>
                        </a:spcBef>
                        <a:spcAft>
                          <a:spcPts val="0"/>
                        </a:spcAft>
                        <a:buClr>
                          <a:srgbClr val="000000"/>
                        </a:buClr>
                        <a:buSzPts val="1400"/>
                        <a:buFont typeface="Arial"/>
                        <a:buNone/>
                      </a:pPr>
                      <a:r>
                        <a:rPr lang="en-IN" sz="1400" u="none" cap="none" strike="noStrike">
                          <a:latin typeface="Arial Black"/>
                          <a:ea typeface="Arial Black"/>
                          <a:cs typeface="Arial Black"/>
                          <a:sym typeface="Arial Black"/>
                        </a:rPr>
                        <a:t>TESTING</a:t>
                      </a:r>
                      <a:endParaRPr/>
                    </a:p>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IN" sz="1400" u="none" cap="none" strike="noStrike"/>
                        <a:t>$33</a:t>
                      </a:r>
                      <a:endParaRPr/>
                    </a:p>
                  </a:txBody>
                  <a:tcPr marT="45725" marB="45725" marR="91450" marL="91450"/>
                </a:tc>
                <a:tc>
                  <a:txBody>
                    <a:bodyPr/>
                    <a:lstStyle/>
                    <a:p>
                      <a:pPr indent="0" lvl="0" marL="0" marR="0" rtl="0" algn="l">
                        <a:lnSpc>
                          <a:spcPct val="100000"/>
                        </a:lnSpc>
                        <a:spcBef>
                          <a:spcPts val="0"/>
                        </a:spcBef>
                        <a:spcAft>
                          <a:spcPts val="0"/>
                        </a:spcAft>
                        <a:buNone/>
                      </a:pPr>
                      <a:r>
                        <a:t/>
                      </a:r>
                      <a:endParaRPr sz="1400" u="none" cap="none" strike="noStrike"/>
                    </a:p>
                  </a:txBody>
                  <a:tcPr marT="45725" marB="45725" marR="91450" marL="91450"/>
                </a:tc>
              </a:tr>
              <a:tr h="606200">
                <a:tc>
                  <a:txBody>
                    <a:bodyPr/>
                    <a:lstStyle/>
                    <a:p>
                      <a:pPr indent="0" lvl="0" marL="0" marR="0" rtl="0" algn="l">
                        <a:lnSpc>
                          <a:spcPct val="100000"/>
                        </a:lnSpc>
                        <a:spcBef>
                          <a:spcPts val="0"/>
                        </a:spcBef>
                        <a:spcAft>
                          <a:spcPts val="0"/>
                        </a:spcAft>
                        <a:buNone/>
                      </a:pPr>
                      <a:r>
                        <a:rPr lang="en-IN" sz="1400" u="none" cap="none" strike="noStrike">
                          <a:latin typeface="Arial Black"/>
                          <a:ea typeface="Arial Black"/>
                          <a:cs typeface="Arial Black"/>
                          <a:sym typeface="Arial Black"/>
                        </a:rPr>
                        <a:t>TOTAL PROJECT COST ESTIMATE</a:t>
                      </a:r>
                      <a:endParaRPr/>
                    </a:p>
                  </a:txBody>
                  <a:tcPr marT="45725" marB="45725" marR="91450" marL="91450"/>
                </a:tc>
                <a:tc>
                  <a:txBody>
                    <a:bodyPr/>
                    <a:lstStyle/>
                    <a:p>
                      <a:pPr indent="0" lvl="0" marL="0" marR="0" rtl="0" algn="l">
                        <a:lnSpc>
                          <a:spcPct val="100000"/>
                        </a:lnSpc>
                        <a:spcBef>
                          <a:spcPts val="0"/>
                        </a:spcBef>
                        <a:spcAft>
                          <a:spcPts val="0"/>
                        </a:spcAft>
                        <a:buNone/>
                      </a:pPr>
                      <a:r>
                        <a:rPr lang="en-IN" sz="1400" u="none" cap="none" strike="noStrike"/>
                        <a:t>$133.32</a:t>
                      </a:r>
                      <a:endParaRPr/>
                    </a:p>
                  </a:txBody>
                  <a:tcPr marT="45725" marB="45725" marR="91450" marL="91450"/>
                </a:tc>
                <a:tc>
                  <a:txBody>
                    <a:bodyPr/>
                    <a:lstStyle/>
                    <a:p>
                      <a:pPr indent="0" lvl="0" marL="0" marR="0" rtl="0" algn="l">
                        <a:lnSpc>
                          <a:spcPct val="100000"/>
                        </a:lnSpc>
                        <a:spcBef>
                          <a:spcPts val="0"/>
                        </a:spcBef>
                        <a:spcAft>
                          <a:spcPts val="0"/>
                        </a:spcAft>
                        <a:buNone/>
                      </a:pPr>
                      <a:r>
                        <a:rPr lang="en-IN" sz="1400" u="none" cap="none" strike="noStrike"/>
                        <a:t>75%</a:t>
                      </a:r>
                      <a:endParaRPr/>
                    </a:p>
                  </a:txBody>
                  <a:tcPr marT="45725" marB="45725" marR="91450" marL="91450"/>
                </a:tc>
              </a:tr>
            </a:tbl>
          </a:graphicData>
        </a:graphic>
      </p:graphicFrame>
      <p:sp>
        <p:nvSpPr>
          <p:cNvPr id="185" name="Google Shape;185;p10"/>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86" name="Google Shape;186;p10"/>
          <p:cNvPicPr preferRelativeResize="0"/>
          <p:nvPr/>
        </p:nvPicPr>
        <p:blipFill rotWithShape="1">
          <a:blip r:embed="rId3">
            <a:alphaModFix/>
          </a:blip>
          <a:srcRect b="0" l="0" r="0" t="0"/>
          <a:stretch/>
        </p:blipFill>
        <p:spPr>
          <a:xfrm>
            <a:off x="743835" y="56957"/>
            <a:ext cx="1580846" cy="118408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192" name="Google Shape;192;p30"/>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193" name="Google Shape;193;p30"/>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4" name="Google Shape;194;p30"/>
          <p:cNvSpPr txBox="1"/>
          <p:nvPr/>
        </p:nvSpPr>
        <p:spPr>
          <a:xfrm>
            <a:off x="509336" y="1508960"/>
            <a:ext cx="11209500" cy="5012100"/>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rgbClr val="002060"/>
              </a:buClr>
              <a:buSzPts val="2400"/>
              <a:buFont typeface="Arial"/>
              <a:buNone/>
            </a:pPr>
            <a:r>
              <a:rPr b="0" i="0" lang="en-IN" sz="3600" u="none" cap="none" strike="noStrike">
                <a:solidFill>
                  <a:srgbClr val="1F3864"/>
                </a:solidFill>
                <a:latin typeface="Calibri"/>
                <a:ea typeface="Calibri"/>
                <a:cs typeface="Calibri"/>
                <a:sym typeface="Calibri"/>
              </a:rPr>
              <a:t>Working video Link</a:t>
            </a:r>
            <a:endParaRPr b="0" i="0" sz="3600" u="none" cap="none" strike="noStrike">
              <a:solidFill>
                <a:srgbClr val="1F3864"/>
              </a:solidFill>
              <a:latin typeface="Calibri"/>
              <a:ea typeface="Calibri"/>
              <a:cs typeface="Calibri"/>
              <a:sym typeface="Calibri"/>
            </a:endParaRPr>
          </a:p>
          <a:p>
            <a:pPr indent="0" lvl="0" marL="0" marR="0" rtl="0" algn="l">
              <a:lnSpc>
                <a:spcPct val="90000"/>
              </a:lnSpc>
              <a:spcBef>
                <a:spcPts val="0"/>
              </a:spcBef>
              <a:spcAft>
                <a:spcPts val="0"/>
              </a:spcAft>
              <a:buClr>
                <a:srgbClr val="002060"/>
              </a:buClr>
              <a:buSzPts val="2400"/>
              <a:buFont typeface="Arial"/>
              <a:buNone/>
            </a:pPr>
            <a:r>
              <a:rPr b="0" i="0" lang="en-IN" sz="2800" u="none" cap="none" strike="noStrike">
                <a:solidFill>
                  <a:srgbClr val="002060"/>
                </a:solidFill>
                <a:latin typeface="Calibri"/>
                <a:ea typeface="Calibri"/>
                <a:cs typeface="Calibri"/>
                <a:sym typeface="Calibri"/>
              </a:rPr>
              <a:t>As the project is in the beginning stage, a prototype model is used to explain the working.</a:t>
            </a:r>
            <a:endParaRPr/>
          </a:p>
          <a:p>
            <a:pPr indent="0" lvl="0" marL="0" marR="0" rtl="0" algn="l">
              <a:lnSpc>
                <a:spcPct val="90000"/>
              </a:lnSpc>
              <a:spcBef>
                <a:spcPts val="0"/>
              </a:spcBef>
              <a:spcAft>
                <a:spcPts val="0"/>
              </a:spcAft>
              <a:buClr>
                <a:srgbClr val="002060"/>
              </a:buClr>
              <a:buSzPts val="2400"/>
              <a:buFont typeface="Arial"/>
              <a:buNone/>
            </a:pPr>
            <a:r>
              <a:t/>
            </a:r>
            <a:endParaRPr b="0" i="0" sz="2400" u="none" cap="none" strike="noStrike">
              <a:solidFill>
                <a:srgbClr val="002060"/>
              </a:solidFill>
              <a:latin typeface="Calibri"/>
              <a:ea typeface="Calibri"/>
              <a:cs typeface="Calibri"/>
              <a:sym typeface="Calibri"/>
            </a:endParaRPr>
          </a:p>
        </p:txBody>
      </p:sp>
      <p:sp>
        <p:nvSpPr>
          <p:cNvPr id="195" name="Google Shape;195;p30"/>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96" name="Google Shape;196;p30"/>
          <p:cNvPicPr preferRelativeResize="0"/>
          <p:nvPr/>
        </p:nvPicPr>
        <p:blipFill rotWithShape="1">
          <a:blip r:embed="rId3">
            <a:alphaModFix/>
          </a:blip>
          <a:srcRect b="0" l="0" r="0" t="0"/>
          <a:stretch/>
        </p:blipFill>
        <p:spPr>
          <a:xfrm>
            <a:off x="743835" y="56957"/>
            <a:ext cx="1580846" cy="1184082"/>
          </a:xfrm>
          <a:prstGeom prst="rect">
            <a:avLst/>
          </a:prstGeom>
          <a:noFill/>
          <a:ln>
            <a:noFill/>
          </a:ln>
        </p:spPr>
      </p:pic>
      <p:pic>
        <p:nvPicPr>
          <p:cNvPr id="197" name="Google Shape;197;p30" title="WhatsApp Video 2022-03-26 at 12.33.03 PM.mp4">
            <a:hlinkClick r:id="rId4"/>
          </p:cNvPr>
          <p:cNvPicPr preferRelativeResize="0"/>
          <p:nvPr/>
        </p:nvPicPr>
        <p:blipFill>
          <a:blip r:embed="rId5">
            <a:alphaModFix/>
          </a:blip>
          <a:stretch>
            <a:fillRect/>
          </a:stretch>
        </p:blipFill>
        <p:spPr>
          <a:xfrm>
            <a:off x="2567900" y="2936950"/>
            <a:ext cx="6688850" cy="3744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7"/>
                                        </p:tgtEl>
                                        <p:attrNameLst>
                                          <p:attrName>style.visibility</p:attrName>
                                        </p:attrNameLst>
                                      </p:cBhvr>
                                      <p:to>
                                        <p:strVal val="visible"/>
                                      </p:to>
                                    </p:set>
                                    <p:animEffect filter="fade" transition="in">
                                      <p:cBhvr>
                                        <p:cTn dur="1000"/>
                                        <p:tgtEl>
                                          <p:spTgt spid="19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1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203" name="Google Shape;203;p12"/>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204" name="Google Shape;204;p12"/>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5" name="Google Shape;205;p12"/>
          <p:cNvSpPr txBox="1"/>
          <p:nvPr/>
        </p:nvSpPr>
        <p:spPr>
          <a:xfrm>
            <a:off x="476047" y="1480720"/>
            <a:ext cx="11209421" cy="5012155"/>
          </a:xfrm>
          <a:prstGeom prst="rect">
            <a:avLst/>
          </a:prstGeom>
          <a:noFill/>
          <a:ln>
            <a:noFill/>
          </a:ln>
        </p:spPr>
        <p:txBody>
          <a:bodyPr anchorCtr="0" anchor="t" bIns="45700" lIns="91425" spcFirstLastPara="1" rIns="91425" wrap="square" tIns="45700">
            <a:normAutofit fontScale="85000" lnSpcReduction="20000"/>
          </a:bodyPr>
          <a:lstStyle/>
          <a:p>
            <a:pPr indent="0" lvl="0" marL="0" marR="0" rtl="0" algn="ctr">
              <a:lnSpc>
                <a:spcPct val="90000"/>
              </a:lnSpc>
              <a:spcBef>
                <a:spcPts val="0"/>
              </a:spcBef>
              <a:spcAft>
                <a:spcPts val="0"/>
              </a:spcAft>
              <a:buNone/>
            </a:pPr>
            <a:r>
              <a:rPr b="0" i="0" lang="en-IN" sz="3800" u="none" cap="none" strike="noStrike">
                <a:solidFill>
                  <a:schemeClr val="dk1"/>
                </a:solidFill>
                <a:latin typeface="Calibri"/>
                <a:ea typeface="Calibri"/>
                <a:cs typeface="Calibri"/>
                <a:sym typeface="Calibri"/>
              </a:rPr>
              <a:t>References</a:t>
            </a:r>
            <a:endParaRPr b="0" i="0" sz="3800" u="none" cap="none" strike="noStrike">
              <a:solidFill>
                <a:srgbClr val="002060"/>
              </a:solidFill>
              <a:latin typeface="Calibri"/>
              <a:ea typeface="Calibri"/>
              <a:cs typeface="Calibri"/>
              <a:sym typeface="Calibri"/>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1] L. Jian and T. E. Lockhart, "Development and Evaluation of a Prior-to-Impact Fall Event Detection</a:t>
            </a:r>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Algorithm," Biomedical Engineering, IEEE Transactions on, vol. 61, pp. 2135-2140, 2014.</a:t>
            </a:r>
            <a:endParaRPr/>
          </a:p>
          <a:p>
            <a:pPr indent="0" lvl="0" marL="0" marR="0" rtl="0" algn="ctr">
              <a:lnSpc>
                <a:spcPct val="90000"/>
              </a:lnSpc>
              <a:spcBef>
                <a:spcPts val="0"/>
              </a:spcBef>
              <a:spcAft>
                <a:spcPts val="0"/>
              </a:spcAft>
              <a:buNone/>
            </a:pPr>
            <a:r>
              <a:t/>
            </a:r>
            <a:endParaRPr b="0" i="0" sz="2400" u="none" cap="none" strike="noStrike">
              <a:solidFill>
                <a:srgbClr val="002060"/>
              </a:solidFill>
              <a:latin typeface="Calibri"/>
              <a:ea typeface="Calibri"/>
              <a:cs typeface="Calibri"/>
              <a:sym typeface="Calibri"/>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[2] P. Pierleoni, A. Belli, L. Palma, M. Pellegrini, L. Pernini, and S. Valenti, "A High Reliability Wearable</a:t>
            </a:r>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Device for Elderly Fall Detection," Sensors Journal, IEEE, vol. 15, pp. 4544-4553, 2015.</a:t>
            </a:r>
            <a:endParaRPr/>
          </a:p>
          <a:p>
            <a:pPr indent="0" lvl="0" marL="0" marR="0" rtl="0" algn="ctr">
              <a:lnSpc>
                <a:spcPct val="90000"/>
              </a:lnSpc>
              <a:spcBef>
                <a:spcPts val="0"/>
              </a:spcBef>
              <a:spcAft>
                <a:spcPts val="0"/>
              </a:spcAft>
              <a:buNone/>
            </a:pPr>
            <a:r>
              <a:t/>
            </a:r>
            <a:endParaRPr b="0" i="0" sz="2400" u="none" cap="none" strike="noStrike">
              <a:solidFill>
                <a:srgbClr val="002060"/>
              </a:solidFill>
              <a:latin typeface="Calibri"/>
              <a:ea typeface="Calibri"/>
              <a:cs typeface="Calibri"/>
              <a:sym typeface="Calibri"/>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[3] R. Freitas, M. Terroso, M. Marques, J. Gabriel, A. Torres Marques, and R. Simoes, "Wearable sensor</a:t>
            </a:r>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networks supported by mobile devices for fall detection," in SENSORS, 2014 IEEE, 2014, pp. 2246-2249.</a:t>
            </a:r>
            <a:endParaRPr/>
          </a:p>
          <a:p>
            <a:pPr indent="0" lvl="0" marL="0" marR="0" rtl="0" algn="ctr">
              <a:lnSpc>
                <a:spcPct val="90000"/>
              </a:lnSpc>
              <a:spcBef>
                <a:spcPts val="0"/>
              </a:spcBef>
              <a:spcAft>
                <a:spcPts val="0"/>
              </a:spcAft>
              <a:buNone/>
            </a:pPr>
            <a:r>
              <a:t/>
            </a:r>
            <a:endParaRPr b="0" i="0" sz="2400" u="none" cap="none" strike="noStrike">
              <a:solidFill>
                <a:srgbClr val="002060"/>
              </a:solidFill>
              <a:latin typeface="Calibri"/>
              <a:ea typeface="Calibri"/>
              <a:cs typeface="Calibri"/>
              <a:sym typeface="Calibri"/>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[4] Z. Xiaodan, H. Jing, G. Potamianos, and M. Hasegawa-Johnson, "Acoustic fall detection using</a:t>
            </a:r>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Gaussian mixture models and GMM supervectors," in Acoustics, Speech and Signal Processing, 2009.</a:t>
            </a:r>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ICASSP 2009. IEEE International Conference on, 2009, pp. 69-72.</a:t>
            </a:r>
            <a:endParaRPr/>
          </a:p>
          <a:p>
            <a:pPr indent="0" lvl="0" marL="0" marR="0" rtl="0" algn="ctr">
              <a:lnSpc>
                <a:spcPct val="90000"/>
              </a:lnSpc>
              <a:spcBef>
                <a:spcPts val="0"/>
              </a:spcBef>
              <a:spcAft>
                <a:spcPts val="0"/>
              </a:spcAft>
              <a:buNone/>
            </a:pPr>
            <a:r>
              <a:t/>
            </a:r>
            <a:endParaRPr b="0" i="0" sz="2400" u="none" cap="none" strike="noStrike">
              <a:solidFill>
                <a:srgbClr val="002060"/>
              </a:solidFill>
              <a:latin typeface="Calibri"/>
              <a:ea typeface="Calibri"/>
              <a:cs typeface="Calibri"/>
              <a:sym typeface="Calibri"/>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[5] L. Yun, K. C. Ho, and M. Popescu, "Efficient Source Separation Algorithms for Acoustic Fall Detection</a:t>
            </a:r>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Using a Microsoft Kinect," Biomedical Engineering, IEEE Transactions on, vol. 61, pp. 745-755, 2014.</a:t>
            </a:r>
            <a:endParaRPr/>
          </a:p>
          <a:p>
            <a:pPr indent="0" lvl="0" marL="0" marR="0" rtl="0" algn="ctr">
              <a:lnSpc>
                <a:spcPct val="90000"/>
              </a:lnSpc>
              <a:spcBef>
                <a:spcPts val="0"/>
              </a:spcBef>
              <a:spcAft>
                <a:spcPts val="0"/>
              </a:spcAft>
              <a:buNone/>
            </a:pPr>
            <a:r>
              <a:t/>
            </a:r>
            <a:endParaRPr b="0" i="0" sz="2400" u="none" cap="none" strike="noStrike">
              <a:solidFill>
                <a:srgbClr val="002060"/>
              </a:solidFill>
              <a:latin typeface="Calibri"/>
              <a:ea typeface="Calibri"/>
              <a:cs typeface="Calibri"/>
              <a:sym typeface="Calibri"/>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[6] M. Yu, S. M. Naqvi, A. Rhuma, and J. Chambers, "One class boundary method classifiers for</a:t>
            </a:r>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application in a video-based fall detection system," Computer Vision, IET, vol. 6, pp. 90-100, 2012.</a:t>
            </a:r>
            <a:endParaRPr/>
          </a:p>
          <a:p>
            <a:pPr indent="0" lvl="0" marL="0" marR="0" rtl="0" algn="ctr">
              <a:lnSpc>
                <a:spcPct val="90000"/>
              </a:lnSpc>
              <a:spcBef>
                <a:spcPts val="0"/>
              </a:spcBef>
              <a:spcAft>
                <a:spcPts val="0"/>
              </a:spcAft>
              <a:buNone/>
            </a:pPr>
            <a:r>
              <a:t/>
            </a:r>
            <a:endParaRPr b="0" i="0" sz="2400" u="none" cap="none" strike="noStrike">
              <a:solidFill>
                <a:srgbClr val="002060"/>
              </a:solidFill>
              <a:latin typeface="Calibri"/>
              <a:ea typeface="Calibri"/>
              <a:cs typeface="Calibri"/>
              <a:sym typeface="Calibri"/>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[7] E. E. Stone and M. Skubic, "Fall Detection in Homes of Older Adults Using the Microsoft Kinect,"</a:t>
            </a:r>
            <a:endParaRPr/>
          </a:p>
          <a:p>
            <a:pPr indent="0" lvl="0" marL="0" marR="0" rtl="0" algn="ctr">
              <a:lnSpc>
                <a:spcPct val="90000"/>
              </a:lnSpc>
              <a:spcBef>
                <a:spcPts val="0"/>
              </a:spcBef>
              <a:spcAft>
                <a:spcPts val="0"/>
              </a:spcAft>
              <a:buNone/>
            </a:pPr>
            <a:r>
              <a:rPr b="0" i="0" lang="en-IN" sz="2400" u="none" cap="none" strike="noStrike">
                <a:solidFill>
                  <a:srgbClr val="002060"/>
                </a:solidFill>
                <a:latin typeface="Calibri"/>
                <a:ea typeface="Calibri"/>
                <a:cs typeface="Calibri"/>
                <a:sym typeface="Calibri"/>
              </a:rPr>
              <a:t>Biomedical and Health Informatics, IEEE Journal of, vol. 19, pp. 290-301, 2015.</a:t>
            </a:r>
            <a:endParaRPr/>
          </a:p>
        </p:txBody>
      </p:sp>
      <p:sp>
        <p:nvSpPr>
          <p:cNvPr id="206" name="Google Shape;206;p12"/>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207" name="Google Shape;207;p12"/>
          <p:cNvPicPr preferRelativeResize="0"/>
          <p:nvPr/>
        </p:nvPicPr>
        <p:blipFill rotWithShape="1">
          <a:blip r:embed="rId3">
            <a:alphaModFix/>
          </a:blip>
          <a:srcRect b="0" l="0" r="0" t="0"/>
          <a:stretch/>
        </p:blipFill>
        <p:spPr>
          <a:xfrm>
            <a:off x="743835" y="56957"/>
            <a:ext cx="1580846" cy="1184082"/>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213" name="Google Shape;213;p13"/>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214" name="Google Shape;214;p13"/>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15" name="Google Shape;215;p13"/>
          <p:cNvSpPr/>
          <p:nvPr/>
        </p:nvSpPr>
        <p:spPr>
          <a:xfrm>
            <a:off x="3520479" y="1824608"/>
            <a:ext cx="4745216" cy="110799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6600"/>
              <a:buFont typeface="Arial"/>
              <a:buNone/>
            </a:pPr>
            <a:r>
              <a:rPr b="1" i="0" lang="en-IN" sz="6600" u="none" cap="none" strike="noStrike">
                <a:solidFill>
                  <a:srgbClr val="002060"/>
                </a:solidFill>
                <a:latin typeface="Calibri"/>
                <a:ea typeface="Calibri"/>
                <a:cs typeface="Calibri"/>
                <a:sym typeface="Calibri"/>
              </a:rPr>
              <a:t>THANK YOU</a:t>
            </a:r>
            <a:endParaRPr b="1" i="0" sz="6600" u="none" cap="none" strike="noStrike">
              <a:solidFill>
                <a:srgbClr val="002060"/>
              </a:solidFill>
              <a:latin typeface="Calibri"/>
              <a:ea typeface="Calibri"/>
              <a:cs typeface="Calibri"/>
              <a:sym typeface="Calibri"/>
            </a:endParaRPr>
          </a:p>
        </p:txBody>
      </p:sp>
      <p:pic>
        <p:nvPicPr>
          <p:cNvPr descr="Measuring the distance to the SDGs" id="216" name="Google Shape;216;p13"/>
          <p:cNvPicPr preferRelativeResize="0"/>
          <p:nvPr/>
        </p:nvPicPr>
        <p:blipFill rotWithShape="1">
          <a:blip r:embed="rId3">
            <a:alphaModFix/>
          </a:blip>
          <a:srcRect b="8418" l="0" r="0" t="13914"/>
          <a:stretch/>
        </p:blipFill>
        <p:spPr>
          <a:xfrm>
            <a:off x="2394281" y="2803356"/>
            <a:ext cx="6754168" cy="3801979"/>
          </a:xfrm>
          <a:prstGeom prst="rect">
            <a:avLst/>
          </a:prstGeom>
          <a:noFill/>
          <a:ln>
            <a:noFill/>
          </a:ln>
        </p:spPr>
      </p:pic>
      <p:pic>
        <p:nvPicPr>
          <p:cNvPr id="217" name="Google Shape;217;p13"/>
          <p:cNvPicPr preferRelativeResize="0"/>
          <p:nvPr/>
        </p:nvPicPr>
        <p:blipFill rotWithShape="1">
          <a:blip r:embed="rId4">
            <a:alphaModFix/>
          </a:blip>
          <a:srcRect b="0" l="0" r="0" t="0"/>
          <a:stretch/>
        </p:blipFill>
        <p:spPr>
          <a:xfrm>
            <a:off x="743835" y="56957"/>
            <a:ext cx="1580846" cy="1184082"/>
          </a:xfrm>
          <a:prstGeom prst="rect">
            <a:avLst/>
          </a:prstGeom>
          <a:noFill/>
          <a:ln>
            <a:noFill/>
          </a:ln>
        </p:spPr>
      </p:pic>
      <p:sp>
        <p:nvSpPr>
          <p:cNvPr id="218" name="Google Shape;218;p13"/>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3"/>
          <p:cNvSpPr txBox="1"/>
          <p:nvPr>
            <p:ph type="title"/>
          </p:nvPr>
        </p:nvSpPr>
        <p:spPr>
          <a:xfrm>
            <a:off x="2415988" y="56957"/>
            <a:ext cx="9381565" cy="11383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br>
              <a:rPr lang="en-IN"/>
            </a:br>
            <a:endParaRPr/>
          </a:p>
        </p:txBody>
      </p:sp>
      <p:sp>
        <p:nvSpPr>
          <p:cNvPr id="70" name="Google Shape;70;p3"/>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71" name="Google Shape;71;p3"/>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72" name="Google Shape;72;p3"/>
          <p:cNvSpPr txBox="1"/>
          <p:nvPr/>
        </p:nvSpPr>
        <p:spPr>
          <a:xfrm>
            <a:off x="509337" y="1508960"/>
            <a:ext cx="10956758" cy="5012155"/>
          </a:xfrm>
          <a:prstGeom prst="rect">
            <a:avLst/>
          </a:prstGeom>
          <a:noFill/>
          <a:ln>
            <a:noFill/>
          </a:ln>
        </p:spPr>
        <p:txBody>
          <a:bodyPr anchorCtr="0" anchor="t" bIns="45700" lIns="91425" spcFirstLastPara="1" rIns="91425" wrap="square" tIns="45700">
            <a:normAutofit lnSpcReduction="10000"/>
          </a:bodyPr>
          <a:lstStyle/>
          <a:p>
            <a:pPr indent="0" lvl="0" marL="0" marR="0" rtl="0" algn="ctr">
              <a:lnSpc>
                <a:spcPct val="90000"/>
              </a:lnSpc>
              <a:spcBef>
                <a:spcPts val="0"/>
              </a:spcBef>
              <a:spcAft>
                <a:spcPts val="0"/>
              </a:spcAft>
              <a:buClr>
                <a:srgbClr val="002060"/>
              </a:buClr>
              <a:buSzPts val="2400"/>
              <a:buFont typeface="Arial"/>
              <a:buNone/>
            </a:pPr>
            <a:r>
              <a:rPr b="0" i="0" lang="en-IN" sz="3600" u="none" cap="none" strike="noStrike">
                <a:solidFill>
                  <a:srgbClr val="002060"/>
                </a:solidFill>
                <a:latin typeface="Calibri"/>
                <a:ea typeface="Calibri"/>
                <a:cs typeface="Calibri"/>
                <a:sym typeface="Calibri"/>
              </a:rPr>
              <a:t>ABSTRACT</a:t>
            </a:r>
            <a:endParaRPr b="0" i="0" sz="36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None/>
            </a:pPr>
            <a:r>
              <a:rPr b="0" i="0" lang="en-IN" sz="2800" u="none" cap="none" strike="noStrike">
                <a:solidFill>
                  <a:srgbClr val="1F3864"/>
                </a:solidFill>
                <a:latin typeface="Calibri"/>
                <a:ea typeface="Calibri"/>
                <a:cs typeface="Calibri"/>
                <a:sym typeface="Calibri"/>
              </a:rPr>
              <a:t>Due to the vast development of the medical field the death rate of elderly people has decreased. In this modern era, people are running behind jobs and the elderly people are left alone and also in Nursery homes. In such cases, they may accidentally fall due to their instability, other environmental conditions and get hurt, and in some cases, they may lead to death.  Based on the previous findings, this project utilizes the modern technology in software and hardware to monitor the health condition and fall detection of an elderly people. Further, during the fall or emergency condition, the alarm and automatic call/message to relatives/Doctor will be activated. The proposed device is cost effective and more feasible device for the elderly/needy people.</a:t>
            </a:r>
            <a:endParaRPr b="0" i="0" sz="2800" u="none" cap="none" strike="noStrike">
              <a:solidFill>
                <a:srgbClr val="1F3864"/>
              </a:solidFill>
              <a:latin typeface="Calibri"/>
              <a:ea typeface="Calibri"/>
              <a:cs typeface="Calibri"/>
              <a:sym typeface="Calibri"/>
            </a:endParaRPr>
          </a:p>
          <a:p>
            <a:pPr indent="0" lvl="0" marL="0" marR="0" rtl="0" algn="l">
              <a:lnSpc>
                <a:spcPct val="90000"/>
              </a:lnSpc>
              <a:spcBef>
                <a:spcPts val="1000"/>
              </a:spcBef>
              <a:spcAft>
                <a:spcPts val="0"/>
              </a:spcAft>
              <a:buClr>
                <a:srgbClr val="C00000"/>
              </a:buClr>
              <a:buSzPts val="2400"/>
              <a:buFont typeface="Arial"/>
              <a:buNone/>
            </a:pPr>
            <a:r>
              <a:t/>
            </a:r>
            <a:endParaRPr b="0" i="0" sz="1400" u="none" cap="none" strike="noStrike">
              <a:solidFill>
                <a:srgbClr val="000000"/>
              </a:solidFill>
              <a:latin typeface="Arial"/>
              <a:ea typeface="Arial"/>
              <a:cs typeface="Arial"/>
              <a:sym typeface="Arial"/>
            </a:endParaRPr>
          </a:p>
        </p:txBody>
      </p:sp>
      <p:pic>
        <p:nvPicPr>
          <p:cNvPr id="73" name="Google Shape;73;p3"/>
          <p:cNvPicPr preferRelativeResize="0"/>
          <p:nvPr/>
        </p:nvPicPr>
        <p:blipFill rotWithShape="1">
          <a:blip r:embed="rId3">
            <a:alphaModFix/>
          </a:blip>
          <a:srcRect b="0" l="0" r="0" t="0"/>
          <a:stretch/>
        </p:blipFill>
        <p:spPr>
          <a:xfrm>
            <a:off x="725905" y="56957"/>
            <a:ext cx="1580846" cy="1184082"/>
          </a:xfrm>
          <a:prstGeom prst="rect">
            <a:avLst/>
          </a:prstGeom>
          <a:noFill/>
          <a:ln>
            <a:noFill/>
          </a:ln>
        </p:spPr>
      </p:pic>
      <p:sp>
        <p:nvSpPr>
          <p:cNvPr id="74" name="Google Shape;74;p3"/>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27"/>
          <p:cNvSpPr txBox="1"/>
          <p:nvPr>
            <p:ph type="title"/>
          </p:nvPr>
        </p:nvSpPr>
        <p:spPr>
          <a:xfrm>
            <a:off x="2415988" y="56957"/>
            <a:ext cx="9381565" cy="11383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br>
              <a:rPr lang="en-IN"/>
            </a:br>
            <a:endParaRPr/>
          </a:p>
        </p:txBody>
      </p:sp>
      <p:sp>
        <p:nvSpPr>
          <p:cNvPr id="80" name="Google Shape;80;p27"/>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81" name="Google Shape;81;p27"/>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82" name="Google Shape;82;p27"/>
          <p:cNvSpPr txBox="1"/>
          <p:nvPr/>
        </p:nvSpPr>
        <p:spPr>
          <a:xfrm>
            <a:off x="509337" y="1508960"/>
            <a:ext cx="10956758" cy="5012155"/>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rgbClr val="002060"/>
              </a:buClr>
              <a:buSzPts val="2400"/>
              <a:buFont typeface="Arial"/>
              <a:buNone/>
            </a:pPr>
            <a:r>
              <a:rPr b="0" i="0" lang="en-IN" sz="3600" u="none" cap="none" strike="noStrike">
                <a:solidFill>
                  <a:srgbClr val="002060"/>
                </a:solidFill>
                <a:latin typeface="Calibri"/>
                <a:ea typeface="Calibri"/>
                <a:cs typeface="Calibri"/>
                <a:sym typeface="Calibri"/>
              </a:rPr>
              <a:t>Problem Statement</a:t>
            </a:r>
            <a:endParaRPr b="0" i="0" sz="36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rgbClr val="C00000"/>
              </a:buClr>
              <a:buSzPts val="2400"/>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002060"/>
                </a:solidFill>
                <a:latin typeface="Calibri"/>
                <a:ea typeface="Calibri"/>
                <a:cs typeface="Calibri"/>
                <a:sym typeface="Calibri"/>
              </a:rPr>
              <a:t>This project is an IOT based device that detects the falls of elderly people and monitors their health consistently. </a:t>
            </a:r>
            <a:endParaRPr b="0" i="0" sz="2800" u="none" cap="none" strike="noStrike">
              <a:solidFill>
                <a:srgbClr val="002060"/>
              </a:solidFill>
              <a:latin typeface="Calibri"/>
              <a:ea typeface="Calibri"/>
              <a:cs typeface="Calibri"/>
              <a:sym typeface="Calibri"/>
            </a:endParaRPr>
          </a:p>
        </p:txBody>
      </p:sp>
      <p:pic>
        <p:nvPicPr>
          <p:cNvPr id="83" name="Google Shape;83;p27"/>
          <p:cNvPicPr preferRelativeResize="0"/>
          <p:nvPr/>
        </p:nvPicPr>
        <p:blipFill rotWithShape="1">
          <a:blip r:embed="rId3">
            <a:alphaModFix/>
          </a:blip>
          <a:srcRect b="0" l="0" r="0" t="0"/>
          <a:stretch/>
        </p:blipFill>
        <p:spPr>
          <a:xfrm>
            <a:off x="725905" y="56957"/>
            <a:ext cx="1580846" cy="1184082"/>
          </a:xfrm>
          <a:prstGeom prst="rect">
            <a:avLst/>
          </a:prstGeom>
          <a:noFill/>
          <a:ln>
            <a:noFill/>
          </a:ln>
        </p:spPr>
      </p:pic>
      <p:sp>
        <p:nvSpPr>
          <p:cNvPr id="84" name="Google Shape;84;p27"/>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28"/>
          <p:cNvSpPr txBox="1"/>
          <p:nvPr>
            <p:ph type="title"/>
          </p:nvPr>
        </p:nvSpPr>
        <p:spPr>
          <a:xfrm>
            <a:off x="2415988" y="56957"/>
            <a:ext cx="9381565" cy="1138363"/>
          </a:xfrm>
          <a:prstGeom prst="rect">
            <a:avLst/>
          </a:prstGeom>
          <a:noFill/>
          <a:ln>
            <a:noFill/>
          </a:ln>
        </p:spPr>
        <p:txBody>
          <a:bodyPr anchorCtr="0" anchor="ctr" bIns="45700" lIns="91425" spcFirstLastPara="1" rIns="91425" wrap="square" tIns="45700">
            <a:normAutofit fontScale="90000"/>
          </a:bodyPr>
          <a:lstStyle/>
          <a:p>
            <a:pPr indent="0" lvl="0" marL="0" rtl="0" algn="l">
              <a:lnSpc>
                <a:spcPct val="90000"/>
              </a:lnSpc>
              <a:spcBef>
                <a:spcPts val="0"/>
              </a:spcBef>
              <a:spcAft>
                <a:spcPts val="0"/>
              </a:spcAft>
              <a:buClr>
                <a:schemeClr val="dk1"/>
              </a:buClr>
              <a:buSzPct val="111111"/>
              <a:buFont typeface="Calibri"/>
              <a:buNone/>
            </a:pPr>
            <a:br>
              <a:rPr lang="en-IN"/>
            </a:br>
            <a:endParaRPr/>
          </a:p>
        </p:txBody>
      </p:sp>
      <p:sp>
        <p:nvSpPr>
          <p:cNvPr id="90" name="Google Shape;90;p28"/>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91" name="Google Shape;91;p28"/>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92" name="Google Shape;92;p28"/>
          <p:cNvSpPr txBox="1"/>
          <p:nvPr/>
        </p:nvSpPr>
        <p:spPr>
          <a:xfrm>
            <a:off x="483324" y="1496928"/>
            <a:ext cx="10956758" cy="5012155"/>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1000"/>
              </a:spcBef>
              <a:spcAft>
                <a:spcPts val="0"/>
              </a:spcAft>
              <a:buClr>
                <a:srgbClr val="C00000"/>
              </a:buClr>
              <a:buSzPts val="2400"/>
              <a:buFont typeface="Arial"/>
              <a:buNone/>
            </a:pPr>
            <a:r>
              <a:rPr b="0" i="0" lang="en-IN" sz="3600" u="none" cap="none" strike="noStrike">
                <a:solidFill>
                  <a:srgbClr val="1F3864"/>
                </a:solidFill>
                <a:latin typeface="Calibri"/>
                <a:ea typeface="Calibri"/>
                <a:cs typeface="Calibri"/>
                <a:sym typeface="Calibri"/>
              </a:rPr>
              <a:t>Existing Solution to the Problem Addressed</a:t>
            </a:r>
            <a:endParaRPr/>
          </a:p>
          <a:p>
            <a:pPr indent="0" lvl="0" marL="0" marR="0" rtl="0" algn="l">
              <a:lnSpc>
                <a:spcPct val="90000"/>
              </a:lnSpc>
              <a:spcBef>
                <a:spcPts val="1000"/>
              </a:spcBef>
              <a:spcAft>
                <a:spcPts val="0"/>
              </a:spcAft>
              <a:buClr>
                <a:srgbClr val="C00000"/>
              </a:buClr>
              <a:buSzPts val="2400"/>
              <a:buFont typeface="Arial"/>
              <a:buNone/>
            </a:pPr>
            <a:r>
              <a:rPr b="0" i="0" lang="en-IN" sz="2800" u="none" cap="none" strike="noStrike">
                <a:solidFill>
                  <a:srgbClr val="1F3864"/>
                </a:solidFill>
                <a:latin typeface="Calibri"/>
                <a:ea typeface="Calibri"/>
                <a:cs typeface="Calibri"/>
                <a:sym typeface="Calibri"/>
              </a:rPr>
              <a:t>There are many solutions to the problem but nothing has a complete solution</a:t>
            </a:r>
            <a:endParaRPr/>
          </a:p>
          <a:p>
            <a:pPr indent="0" lvl="0" marL="0" marR="0" rtl="0" algn="l">
              <a:lnSpc>
                <a:spcPct val="90000"/>
              </a:lnSpc>
              <a:spcBef>
                <a:spcPts val="1000"/>
              </a:spcBef>
              <a:spcAft>
                <a:spcPts val="0"/>
              </a:spcAft>
              <a:buClr>
                <a:srgbClr val="C00000"/>
              </a:buClr>
              <a:buSzPts val="2400"/>
              <a:buFont typeface="Arial"/>
              <a:buNone/>
            </a:pPr>
            <a:r>
              <a:rPr b="0" i="0" lang="en-IN" sz="2800" u="none" cap="none" strike="noStrike">
                <a:solidFill>
                  <a:srgbClr val="1F3864"/>
                </a:solidFill>
                <a:latin typeface="Calibri"/>
                <a:ea typeface="Calibri"/>
                <a:cs typeface="Calibri"/>
                <a:sym typeface="Calibri"/>
              </a:rPr>
              <a:t>Examples:</a:t>
            </a:r>
            <a:endParaRPr/>
          </a:p>
          <a:p>
            <a:pPr indent="0" lvl="0" marL="0" marR="0" rtl="0" algn="l">
              <a:lnSpc>
                <a:spcPct val="90000"/>
              </a:lnSpc>
              <a:spcBef>
                <a:spcPts val="1000"/>
              </a:spcBef>
              <a:spcAft>
                <a:spcPts val="0"/>
              </a:spcAft>
              <a:buClr>
                <a:srgbClr val="C00000"/>
              </a:buClr>
              <a:buSzPts val="2400"/>
              <a:buFont typeface="Arial"/>
              <a:buNone/>
            </a:pPr>
            <a:r>
              <a:rPr b="0" i="0" lang="en-IN" sz="2800" u="none" cap="none" strike="noStrike">
                <a:solidFill>
                  <a:srgbClr val="1F3864"/>
                </a:solidFill>
                <a:latin typeface="Calibri"/>
                <a:ea typeface="Calibri"/>
                <a:cs typeface="Calibri"/>
                <a:sym typeface="Calibri"/>
              </a:rPr>
              <a:t> </a:t>
            </a:r>
            <a:endParaRPr/>
          </a:p>
        </p:txBody>
      </p:sp>
      <p:pic>
        <p:nvPicPr>
          <p:cNvPr id="93" name="Google Shape;93;p28"/>
          <p:cNvPicPr preferRelativeResize="0"/>
          <p:nvPr/>
        </p:nvPicPr>
        <p:blipFill rotWithShape="1">
          <a:blip r:embed="rId3">
            <a:alphaModFix/>
          </a:blip>
          <a:srcRect b="0" l="0" r="0" t="0"/>
          <a:stretch/>
        </p:blipFill>
        <p:spPr>
          <a:xfrm>
            <a:off x="725905" y="56957"/>
            <a:ext cx="1580846" cy="1184082"/>
          </a:xfrm>
          <a:prstGeom prst="rect">
            <a:avLst/>
          </a:prstGeom>
          <a:noFill/>
          <a:ln>
            <a:noFill/>
          </a:ln>
        </p:spPr>
      </p:pic>
      <p:sp>
        <p:nvSpPr>
          <p:cNvPr id="94" name="Google Shape;94;p28"/>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95" name="Google Shape;95;p28"/>
          <p:cNvPicPr preferRelativeResize="0"/>
          <p:nvPr/>
        </p:nvPicPr>
        <p:blipFill rotWithShape="1">
          <a:blip r:embed="rId4">
            <a:alphaModFix/>
          </a:blip>
          <a:srcRect b="0" l="0" r="0" t="0"/>
          <a:stretch/>
        </p:blipFill>
        <p:spPr>
          <a:xfrm>
            <a:off x="483324" y="3756213"/>
            <a:ext cx="2376417" cy="2106706"/>
          </a:xfrm>
          <a:prstGeom prst="rect">
            <a:avLst/>
          </a:prstGeom>
          <a:noFill/>
          <a:ln>
            <a:noFill/>
          </a:ln>
          <a:effectLst>
            <a:reflection blurRad="0" dir="5400000" dist="5000" endA="0" endPos="30000" kx="0" rotWithShape="0" algn="bl" stA="30000" stPos="0" sy="-100000" ky="0"/>
          </a:effectLst>
        </p:spPr>
      </p:pic>
      <p:pic>
        <p:nvPicPr>
          <p:cNvPr id="96" name="Google Shape;96;p28"/>
          <p:cNvPicPr preferRelativeResize="0"/>
          <p:nvPr/>
        </p:nvPicPr>
        <p:blipFill rotWithShape="1">
          <a:blip r:embed="rId5">
            <a:alphaModFix/>
          </a:blip>
          <a:srcRect b="0" l="0" r="0" t="0"/>
          <a:stretch/>
        </p:blipFill>
        <p:spPr>
          <a:xfrm>
            <a:off x="3433482" y="3805518"/>
            <a:ext cx="2301320" cy="2008094"/>
          </a:xfrm>
          <a:prstGeom prst="rect">
            <a:avLst/>
          </a:prstGeom>
          <a:noFill/>
          <a:ln>
            <a:noFill/>
          </a:ln>
          <a:effectLst>
            <a:reflection blurRad="0" dir="5400000" dist="5000" endA="0" endPos="30000" kx="0" rotWithShape="0" algn="bl" stA="30000" stPos="0" sy="-100000" ky="0"/>
          </a:effectLst>
        </p:spPr>
      </p:pic>
      <p:pic>
        <p:nvPicPr>
          <p:cNvPr id="97" name="Google Shape;97;p28"/>
          <p:cNvPicPr preferRelativeResize="0"/>
          <p:nvPr/>
        </p:nvPicPr>
        <p:blipFill rotWithShape="1">
          <a:blip r:embed="rId6">
            <a:alphaModFix/>
          </a:blip>
          <a:srcRect b="0" l="0" r="0" t="0"/>
          <a:stretch/>
        </p:blipFill>
        <p:spPr>
          <a:xfrm>
            <a:off x="6457200" y="3854825"/>
            <a:ext cx="2301320" cy="1958787"/>
          </a:xfrm>
          <a:prstGeom prst="rect">
            <a:avLst/>
          </a:prstGeom>
          <a:noFill/>
          <a:ln>
            <a:noFill/>
          </a:ln>
          <a:effectLst>
            <a:reflection blurRad="0" dir="5400000" dist="5000" endA="0" endPos="30000" kx="0" rotWithShape="0" algn="bl" stA="30000" stPos="0" sy="-100000" ky="0"/>
          </a:effectLst>
        </p:spPr>
      </p:pic>
      <p:pic>
        <p:nvPicPr>
          <p:cNvPr id="98" name="Google Shape;98;p28"/>
          <p:cNvPicPr preferRelativeResize="0"/>
          <p:nvPr/>
        </p:nvPicPr>
        <p:blipFill rotWithShape="1">
          <a:blip r:embed="rId7">
            <a:alphaModFix/>
          </a:blip>
          <a:srcRect b="0" l="0" r="0" t="0"/>
          <a:stretch/>
        </p:blipFill>
        <p:spPr>
          <a:xfrm>
            <a:off x="9296399" y="3756213"/>
            <a:ext cx="1810871" cy="2057399"/>
          </a:xfrm>
          <a:prstGeom prst="rect">
            <a:avLst/>
          </a:prstGeom>
          <a:noFill/>
          <a:ln>
            <a:noFill/>
          </a:ln>
          <a:effectLst>
            <a:reflection blurRad="0" dir="5400000" dist="5000" endA="0" endPos="30000" kx="0" rotWithShape="0" algn="bl" stA="30000" stPos="0" sy="-100000" ky="0"/>
          </a:effectLst>
        </p:spPr>
      </p:pic>
      <p:sp>
        <p:nvSpPr>
          <p:cNvPr id="99" name="Google Shape;99;p28"/>
          <p:cNvSpPr txBox="1"/>
          <p:nvPr/>
        </p:nvSpPr>
        <p:spPr>
          <a:xfrm>
            <a:off x="567386" y="5970003"/>
            <a:ext cx="2417861"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1400" u="none" cap="none" strike="noStrike">
                <a:solidFill>
                  <a:srgbClr val="000000"/>
                </a:solidFill>
                <a:latin typeface="Arial"/>
                <a:ea typeface="Arial"/>
                <a:cs typeface="Arial"/>
                <a:sym typeface="Arial"/>
              </a:rPr>
              <a:t>ELDERLY FALL DETECTION WATCH</a:t>
            </a:r>
            <a:endParaRPr/>
          </a:p>
        </p:txBody>
      </p:sp>
      <p:sp>
        <p:nvSpPr>
          <p:cNvPr id="100" name="Google Shape;100;p28"/>
          <p:cNvSpPr txBox="1"/>
          <p:nvPr/>
        </p:nvSpPr>
        <p:spPr>
          <a:xfrm>
            <a:off x="3496236" y="5892558"/>
            <a:ext cx="2142564"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1400" u="none" cap="none" strike="noStrike">
                <a:solidFill>
                  <a:srgbClr val="000000"/>
                </a:solidFill>
                <a:latin typeface="Arial"/>
                <a:ea typeface="Arial"/>
                <a:cs typeface="Arial"/>
                <a:sym typeface="Arial"/>
              </a:rPr>
              <a:t>ELDERLY FALL DETECTION APP</a:t>
            </a:r>
            <a:endParaRPr/>
          </a:p>
        </p:txBody>
      </p:sp>
      <p:sp>
        <p:nvSpPr>
          <p:cNvPr id="101" name="Google Shape;101;p28"/>
          <p:cNvSpPr txBox="1"/>
          <p:nvPr/>
        </p:nvSpPr>
        <p:spPr>
          <a:xfrm>
            <a:off x="6553200" y="5970003"/>
            <a:ext cx="2142564"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1400" u="none" cap="none" strike="noStrike">
                <a:solidFill>
                  <a:srgbClr val="000000"/>
                </a:solidFill>
                <a:latin typeface="Arial"/>
                <a:ea typeface="Arial"/>
                <a:cs typeface="Arial"/>
                <a:sym typeface="Arial"/>
              </a:rPr>
              <a:t>ELDERLY FALL DETECTION BELT</a:t>
            </a:r>
            <a:endParaRPr/>
          </a:p>
        </p:txBody>
      </p:sp>
      <p:sp>
        <p:nvSpPr>
          <p:cNvPr id="102" name="Google Shape;102;p28"/>
          <p:cNvSpPr txBox="1"/>
          <p:nvPr/>
        </p:nvSpPr>
        <p:spPr>
          <a:xfrm>
            <a:off x="9368118" y="5970003"/>
            <a:ext cx="1810871" cy="73866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1400" u="none" cap="none" strike="noStrike">
                <a:solidFill>
                  <a:srgbClr val="000000"/>
                </a:solidFill>
                <a:latin typeface="Arial"/>
                <a:ea typeface="Arial"/>
                <a:cs typeface="Arial"/>
                <a:sym typeface="Arial"/>
              </a:rPr>
              <a:t>ELDERLY FALL DETECTION BUTTON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108" name="Google Shape;108;p4"/>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109" name="Google Shape;109;p4"/>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10" name="Google Shape;110;p4"/>
          <p:cNvSpPr txBox="1"/>
          <p:nvPr/>
        </p:nvSpPr>
        <p:spPr>
          <a:xfrm>
            <a:off x="509337" y="1508960"/>
            <a:ext cx="10956758" cy="5012155"/>
          </a:xfrm>
          <a:prstGeom prst="rect">
            <a:avLst/>
          </a:prstGeom>
          <a:noFill/>
          <a:ln>
            <a:noFill/>
          </a:ln>
        </p:spPr>
        <p:txBody>
          <a:bodyPr anchorCtr="0" anchor="t" bIns="45700" lIns="91425" spcFirstLastPara="1" rIns="91425" wrap="square" tIns="45700">
            <a:normAutofit lnSpcReduction="10000"/>
          </a:bodyPr>
          <a:lstStyle/>
          <a:p>
            <a:pPr indent="0" lvl="0" marL="0" marR="0" rtl="0" algn="ctr">
              <a:lnSpc>
                <a:spcPct val="90000"/>
              </a:lnSpc>
              <a:spcBef>
                <a:spcPts val="0"/>
              </a:spcBef>
              <a:spcAft>
                <a:spcPts val="0"/>
              </a:spcAft>
              <a:buClr>
                <a:srgbClr val="002060"/>
              </a:buClr>
              <a:buSzPts val="2400"/>
              <a:buFont typeface="Arial"/>
              <a:buNone/>
            </a:pPr>
            <a:r>
              <a:rPr b="0" i="0" lang="en-IN" sz="4200" u="none" cap="none" strike="noStrike">
                <a:solidFill>
                  <a:srgbClr val="002060"/>
                </a:solidFill>
                <a:latin typeface="Calibri"/>
                <a:ea typeface="Calibri"/>
                <a:cs typeface="Calibri"/>
                <a:sym typeface="Calibri"/>
              </a:rPr>
              <a:t>Concept of the solution</a:t>
            </a:r>
            <a:endParaRPr b="0" i="0" sz="42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002060"/>
                </a:solidFill>
                <a:latin typeface="Calibri"/>
                <a:ea typeface="Calibri"/>
                <a:cs typeface="Calibri"/>
                <a:sym typeface="Calibri"/>
              </a:rPr>
              <a:t>This project is a </a:t>
            </a:r>
            <a:r>
              <a:rPr b="0" i="0" lang="en-IN" sz="2800" u="none" cap="none" strike="noStrike">
                <a:solidFill>
                  <a:srgbClr val="FF0000"/>
                </a:solidFill>
                <a:latin typeface="Calibri"/>
                <a:ea typeface="Calibri"/>
                <a:cs typeface="Calibri"/>
                <a:sym typeface="Calibri"/>
              </a:rPr>
              <a:t>“Fall detection watch”</a:t>
            </a:r>
            <a:r>
              <a:rPr b="0" i="0" lang="en-IN" sz="2800" u="none" cap="none" strike="noStrike">
                <a:solidFill>
                  <a:srgbClr val="1F3864"/>
                </a:solidFill>
                <a:latin typeface="Calibri"/>
                <a:ea typeface="Calibri"/>
                <a:cs typeface="Calibri"/>
                <a:sym typeface="Calibri"/>
              </a:rPr>
              <a:t> </a:t>
            </a:r>
            <a:r>
              <a:rPr b="0" i="0" lang="en-IN" sz="2800" u="none" cap="none" strike="noStrike">
                <a:solidFill>
                  <a:srgbClr val="002060"/>
                </a:solidFill>
                <a:latin typeface="Calibri"/>
                <a:ea typeface="Calibri"/>
                <a:cs typeface="Calibri"/>
                <a:sym typeface="Calibri"/>
              </a:rPr>
              <a:t>based on </a:t>
            </a:r>
            <a:r>
              <a:rPr b="0" i="0" lang="en-IN" sz="2800" u="none" cap="none" strike="noStrike">
                <a:solidFill>
                  <a:srgbClr val="1F3864"/>
                </a:solidFill>
                <a:latin typeface="Calibri"/>
                <a:ea typeface="Calibri"/>
                <a:cs typeface="Calibri"/>
                <a:sym typeface="Calibri"/>
              </a:rPr>
              <a:t>the concept of sensors.</a:t>
            </a:r>
            <a:endParaRPr/>
          </a:p>
          <a:p>
            <a:pPr indent="-457200" lvl="0" marL="457200" marR="0" rtl="0" algn="l">
              <a:lnSpc>
                <a:spcPct val="90000"/>
              </a:lnSpc>
              <a:spcBef>
                <a:spcPts val="1000"/>
              </a:spcBef>
              <a:spcAft>
                <a:spcPts val="0"/>
              </a:spcAft>
              <a:buClr>
                <a:schemeClr val="dk1"/>
              </a:buClr>
              <a:buSzPts val="2800"/>
              <a:buFont typeface="Arial"/>
              <a:buChar char="•"/>
            </a:pPr>
            <a:r>
              <a:rPr b="0" i="0" lang="en-IN" sz="2800" u="none" cap="none" strike="noStrike">
                <a:solidFill>
                  <a:srgbClr val="002060"/>
                </a:solidFill>
                <a:latin typeface="Calibri"/>
                <a:ea typeface="Calibri"/>
                <a:cs typeface="Calibri"/>
                <a:sym typeface="Calibri"/>
              </a:rPr>
              <a:t>When the accelerometer in the watch </a:t>
            </a:r>
            <a:r>
              <a:rPr b="0" i="0" lang="en-IN" sz="2800" u="none" cap="none" strike="noStrike">
                <a:solidFill>
                  <a:srgbClr val="FF0000"/>
                </a:solidFill>
                <a:latin typeface="Calibri"/>
                <a:ea typeface="Calibri"/>
                <a:cs typeface="Calibri"/>
                <a:sym typeface="Calibri"/>
              </a:rPr>
              <a:t>senses a fall </a:t>
            </a:r>
            <a:r>
              <a:rPr b="0" i="0" lang="en-IN" sz="2800" u="none" cap="none" strike="noStrike">
                <a:solidFill>
                  <a:srgbClr val="002060"/>
                </a:solidFill>
                <a:latin typeface="Calibri"/>
                <a:ea typeface="Calibri"/>
                <a:cs typeface="Calibri"/>
                <a:sym typeface="Calibri"/>
              </a:rPr>
              <a:t>and the user doesn’t respond, an </a:t>
            </a:r>
            <a:r>
              <a:rPr b="0" i="0" lang="en-IN" sz="2800" u="none" cap="none" strike="noStrike">
                <a:solidFill>
                  <a:srgbClr val="FF0000"/>
                </a:solidFill>
                <a:latin typeface="Calibri"/>
                <a:ea typeface="Calibri"/>
                <a:cs typeface="Calibri"/>
                <a:sym typeface="Calibri"/>
              </a:rPr>
              <a:t>emergency call</a:t>
            </a:r>
            <a:r>
              <a:rPr b="0" i="0" lang="en-IN" sz="2800" u="none" cap="none" strike="noStrike">
                <a:solidFill>
                  <a:srgbClr val="002060"/>
                </a:solidFill>
                <a:latin typeface="Calibri"/>
                <a:ea typeface="Calibri"/>
                <a:cs typeface="Calibri"/>
                <a:sym typeface="Calibri"/>
              </a:rPr>
              <a:t> will be sent to the </a:t>
            </a:r>
            <a:r>
              <a:rPr b="0" i="0" lang="en-IN" sz="2800" u="none" cap="none" strike="noStrike">
                <a:solidFill>
                  <a:srgbClr val="FF0000"/>
                </a:solidFill>
                <a:latin typeface="Calibri"/>
                <a:ea typeface="Calibri"/>
                <a:cs typeface="Calibri"/>
                <a:sym typeface="Calibri"/>
              </a:rPr>
              <a:t>emergency contacts.</a:t>
            </a:r>
            <a:endParaRPr/>
          </a:p>
          <a:p>
            <a:pPr indent="-457200" lvl="0" marL="457200" marR="0" rtl="0" algn="l">
              <a:lnSpc>
                <a:spcPct val="90000"/>
              </a:lnSpc>
              <a:spcBef>
                <a:spcPts val="1000"/>
              </a:spcBef>
              <a:spcAft>
                <a:spcPts val="0"/>
              </a:spcAft>
              <a:buClr>
                <a:schemeClr val="dk1"/>
              </a:buClr>
              <a:buSzPts val="2800"/>
              <a:buFont typeface="Arial"/>
              <a:buChar char="•"/>
            </a:pPr>
            <a:r>
              <a:rPr b="0" i="0" lang="en-IN" sz="2800" u="none" cap="none" strike="noStrike">
                <a:solidFill>
                  <a:srgbClr val="002060"/>
                </a:solidFill>
                <a:latin typeface="Calibri"/>
                <a:ea typeface="Calibri"/>
                <a:cs typeface="Calibri"/>
                <a:sym typeface="Calibri"/>
              </a:rPr>
              <a:t>It has </a:t>
            </a:r>
            <a:r>
              <a:rPr b="0" i="0" lang="en-IN" sz="2800" u="none" cap="none" strike="noStrike">
                <a:solidFill>
                  <a:srgbClr val="FF0000"/>
                </a:solidFill>
                <a:latin typeface="Calibri"/>
                <a:ea typeface="Calibri"/>
                <a:cs typeface="Calibri"/>
                <a:sym typeface="Calibri"/>
              </a:rPr>
              <a:t>lithium rechargeable batteries </a:t>
            </a:r>
            <a:r>
              <a:rPr b="0" i="0" lang="en-IN" sz="2800" u="none" cap="none" strike="noStrike">
                <a:solidFill>
                  <a:srgbClr val="002060"/>
                </a:solidFill>
                <a:latin typeface="Calibri"/>
                <a:ea typeface="Calibri"/>
                <a:cs typeface="Calibri"/>
                <a:sym typeface="Calibri"/>
              </a:rPr>
              <a:t>as well as some </a:t>
            </a:r>
            <a:r>
              <a:rPr b="0" i="0" lang="en-IN" sz="2800" u="none" cap="none" strike="noStrike">
                <a:solidFill>
                  <a:srgbClr val="FF0000"/>
                </a:solidFill>
                <a:latin typeface="Calibri"/>
                <a:ea typeface="Calibri"/>
                <a:cs typeface="Calibri"/>
                <a:sym typeface="Calibri"/>
              </a:rPr>
              <a:t>tiny batteries </a:t>
            </a:r>
            <a:r>
              <a:rPr b="0" i="0" lang="en-IN" sz="2800" u="none" cap="none" strike="noStrike">
                <a:solidFill>
                  <a:srgbClr val="002060"/>
                </a:solidFill>
                <a:latin typeface="Calibri"/>
                <a:ea typeface="Calibri"/>
                <a:cs typeface="Calibri"/>
                <a:sym typeface="Calibri"/>
              </a:rPr>
              <a:t>in case of an </a:t>
            </a:r>
            <a:r>
              <a:rPr b="0" i="0" lang="en-IN" sz="2800" u="none" cap="none" strike="noStrike">
                <a:solidFill>
                  <a:srgbClr val="FF0000"/>
                </a:solidFill>
                <a:latin typeface="Calibri"/>
                <a:ea typeface="Calibri"/>
                <a:cs typeface="Calibri"/>
                <a:sym typeface="Calibri"/>
              </a:rPr>
              <a:t>emergency</a:t>
            </a:r>
            <a:r>
              <a:rPr b="0" i="0" lang="en-IN" sz="2800" u="none" cap="none" strike="noStrike">
                <a:solidFill>
                  <a:srgbClr val="002060"/>
                </a:solidFill>
                <a:latin typeface="Calibri"/>
                <a:ea typeface="Calibri"/>
                <a:cs typeface="Calibri"/>
                <a:sym typeface="Calibri"/>
              </a:rPr>
              <a:t>.</a:t>
            </a:r>
            <a:endParaRPr/>
          </a:p>
          <a:p>
            <a:pPr indent="-457200" lvl="0" marL="457200" marR="0" rtl="0" algn="l">
              <a:lnSpc>
                <a:spcPct val="90000"/>
              </a:lnSpc>
              <a:spcBef>
                <a:spcPts val="1000"/>
              </a:spcBef>
              <a:spcAft>
                <a:spcPts val="0"/>
              </a:spcAft>
              <a:buClr>
                <a:schemeClr val="dk1"/>
              </a:buClr>
              <a:buSzPts val="2800"/>
              <a:buFont typeface="Arial"/>
              <a:buChar char="•"/>
            </a:pPr>
            <a:r>
              <a:rPr b="0" i="0" lang="en-IN" sz="2800" u="none" cap="none" strike="noStrike">
                <a:solidFill>
                  <a:srgbClr val="002060"/>
                </a:solidFill>
                <a:latin typeface="Calibri"/>
                <a:ea typeface="Calibri"/>
                <a:cs typeface="Calibri"/>
                <a:sym typeface="Calibri"/>
              </a:rPr>
              <a:t>This watch monitors the </a:t>
            </a:r>
            <a:r>
              <a:rPr b="0" i="0" lang="en-IN" sz="2800" u="none" cap="none" strike="noStrike">
                <a:solidFill>
                  <a:srgbClr val="FF0000"/>
                </a:solidFill>
                <a:latin typeface="Calibri"/>
                <a:ea typeface="Calibri"/>
                <a:cs typeface="Calibri"/>
                <a:sym typeface="Calibri"/>
              </a:rPr>
              <a:t>environment </a:t>
            </a:r>
            <a:r>
              <a:rPr b="0" i="0" lang="en-IN" sz="2800" u="none" cap="none" strike="noStrike">
                <a:solidFill>
                  <a:srgbClr val="002060"/>
                </a:solidFill>
                <a:latin typeface="Calibri"/>
                <a:ea typeface="Calibri"/>
                <a:cs typeface="Calibri"/>
                <a:sym typeface="Calibri"/>
              </a:rPr>
              <a:t>and </a:t>
            </a:r>
            <a:r>
              <a:rPr b="0" i="0" lang="en-IN" sz="2800" u="none" cap="none" strike="noStrike">
                <a:solidFill>
                  <a:srgbClr val="FF0000"/>
                </a:solidFill>
                <a:latin typeface="Calibri"/>
                <a:ea typeface="Calibri"/>
                <a:cs typeface="Calibri"/>
                <a:sym typeface="Calibri"/>
              </a:rPr>
              <a:t>the location history </a:t>
            </a:r>
            <a:r>
              <a:rPr b="0" i="0" lang="en-IN" sz="2800" u="none" cap="none" strike="noStrike">
                <a:solidFill>
                  <a:srgbClr val="002060"/>
                </a:solidFill>
                <a:latin typeface="Calibri"/>
                <a:ea typeface="Calibri"/>
                <a:cs typeface="Calibri"/>
                <a:sym typeface="Calibri"/>
              </a:rPr>
              <a:t>through </a:t>
            </a:r>
            <a:r>
              <a:rPr b="0" i="0" lang="en-IN" sz="2800" u="none" cap="none" strike="noStrike">
                <a:solidFill>
                  <a:srgbClr val="FF0000"/>
                </a:solidFill>
                <a:latin typeface="Calibri"/>
                <a:ea typeface="Calibri"/>
                <a:cs typeface="Calibri"/>
                <a:sym typeface="Calibri"/>
              </a:rPr>
              <a:t>GPS</a:t>
            </a:r>
            <a:r>
              <a:rPr b="0" i="0" lang="en-IN" sz="2800" u="none" cap="none" strike="noStrike">
                <a:solidFill>
                  <a:srgbClr val="002060"/>
                </a:solidFill>
                <a:latin typeface="Calibri"/>
                <a:ea typeface="Calibri"/>
                <a:cs typeface="Calibri"/>
                <a:sym typeface="Calibri"/>
              </a:rPr>
              <a:t> and </a:t>
            </a:r>
            <a:r>
              <a:rPr b="0" i="0" lang="en-IN" sz="2800" u="none" cap="none" strike="noStrike">
                <a:solidFill>
                  <a:srgbClr val="FF0000"/>
                </a:solidFill>
                <a:latin typeface="Calibri"/>
                <a:ea typeface="Calibri"/>
                <a:cs typeface="Calibri"/>
                <a:sym typeface="Calibri"/>
              </a:rPr>
              <a:t>sends notifications </a:t>
            </a:r>
            <a:r>
              <a:rPr b="0" i="0" lang="en-IN" sz="2800" u="none" cap="none" strike="noStrike">
                <a:solidFill>
                  <a:srgbClr val="002060"/>
                </a:solidFill>
                <a:latin typeface="Calibri"/>
                <a:ea typeface="Calibri"/>
                <a:cs typeface="Calibri"/>
                <a:sym typeface="Calibri"/>
              </a:rPr>
              <a:t>to the user via an </a:t>
            </a:r>
            <a:r>
              <a:rPr b="0" i="0" lang="en-IN" sz="2800" u="none" cap="none" strike="noStrike">
                <a:solidFill>
                  <a:srgbClr val="FF0000"/>
                </a:solidFill>
                <a:latin typeface="Calibri"/>
                <a:ea typeface="Calibri"/>
                <a:cs typeface="Calibri"/>
                <a:sym typeface="Calibri"/>
              </a:rPr>
              <a:t>inbuilt voice assistant </a:t>
            </a:r>
            <a:r>
              <a:rPr b="0" i="0" lang="en-IN" sz="2800" u="none" cap="none" strike="noStrike">
                <a:solidFill>
                  <a:srgbClr val="002060"/>
                </a:solidFill>
                <a:latin typeface="Calibri"/>
                <a:ea typeface="Calibri"/>
                <a:cs typeface="Calibri"/>
                <a:sym typeface="Calibri"/>
              </a:rPr>
              <a:t>that </a:t>
            </a:r>
            <a:r>
              <a:rPr b="0" i="0" lang="en-IN" sz="2800" u="none" cap="none" strike="noStrike">
                <a:solidFill>
                  <a:srgbClr val="FF0000"/>
                </a:solidFill>
                <a:latin typeface="Calibri"/>
                <a:ea typeface="Calibri"/>
                <a:cs typeface="Calibri"/>
                <a:sym typeface="Calibri"/>
              </a:rPr>
              <a:t>recognizes the user's speech</a:t>
            </a:r>
            <a:r>
              <a:rPr b="0" i="0" lang="en-IN" sz="2800" u="none" cap="none" strike="noStrike">
                <a:solidFill>
                  <a:srgbClr val="002060"/>
                </a:solidFill>
                <a:latin typeface="Calibri"/>
                <a:ea typeface="Calibri"/>
                <a:cs typeface="Calibri"/>
                <a:sym typeface="Calibri"/>
              </a:rPr>
              <a:t>.</a:t>
            </a:r>
            <a:endParaRPr/>
          </a:p>
          <a:p>
            <a:pPr indent="-457200" lvl="0" marL="457200" marR="0" rtl="0" algn="l">
              <a:lnSpc>
                <a:spcPct val="90000"/>
              </a:lnSpc>
              <a:spcBef>
                <a:spcPts val="1000"/>
              </a:spcBef>
              <a:spcAft>
                <a:spcPts val="0"/>
              </a:spcAft>
              <a:buClr>
                <a:schemeClr val="dk1"/>
              </a:buClr>
              <a:buSzPts val="2800"/>
              <a:buFont typeface="Arial"/>
              <a:buChar char="•"/>
            </a:pPr>
            <a:r>
              <a:rPr b="0" i="0" lang="en-IN" sz="2800" u="none" cap="none" strike="noStrike">
                <a:solidFill>
                  <a:srgbClr val="002060"/>
                </a:solidFill>
                <a:latin typeface="Calibri"/>
                <a:ea typeface="Calibri"/>
                <a:cs typeface="Calibri"/>
                <a:sym typeface="Calibri"/>
              </a:rPr>
              <a:t>This device features </a:t>
            </a:r>
            <a:r>
              <a:rPr b="0" i="0" lang="en-IN" sz="2800" u="none" cap="none" strike="noStrike">
                <a:solidFill>
                  <a:srgbClr val="FF0000"/>
                </a:solidFill>
                <a:latin typeface="Calibri"/>
                <a:ea typeface="Calibri"/>
                <a:cs typeface="Calibri"/>
                <a:sym typeface="Calibri"/>
              </a:rPr>
              <a:t>a vision-based sensor </a:t>
            </a:r>
            <a:r>
              <a:rPr b="0" i="0" lang="en-IN" sz="2800" u="none" cap="none" strike="noStrike">
                <a:solidFill>
                  <a:srgbClr val="002060"/>
                </a:solidFill>
                <a:latin typeface="Calibri"/>
                <a:ea typeface="Calibri"/>
                <a:cs typeface="Calibri"/>
                <a:sym typeface="Calibri"/>
              </a:rPr>
              <a:t>as a tie pin that </a:t>
            </a:r>
            <a:r>
              <a:rPr b="0" i="0" lang="en-IN" sz="2800" u="none" cap="none" strike="noStrike">
                <a:solidFill>
                  <a:srgbClr val="FF0000"/>
                </a:solidFill>
                <a:latin typeface="Calibri"/>
                <a:ea typeface="Calibri"/>
                <a:cs typeface="Calibri"/>
                <a:sym typeface="Calibri"/>
              </a:rPr>
              <a:t>detects road bumps and dents</a:t>
            </a:r>
            <a:r>
              <a:rPr b="0" i="0" lang="en-IN" sz="2800" u="none" cap="none" strike="noStrike">
                <a:solidFill>
                  <a:srgbClr val="002060"/>
                </a:solidFill>
                <a:latin typeface="Calibri"/>
                <a:ea typeface="Calibri"/>
                <a:cs typeface="Calibri"/>
                <a:sym typeface="Calibri"/>
              </a:rPr>
              <a:t> and </a:t>
            </a:r>
            <a:r>
              <a:rPr b="0" i="0" lang="en-IN" sz="2800" u="none" cap="none" strike="noStrike">
                <a:solidFill>
                  <a:srgbClr val="FF0000"/>
                </a:solidFill>
                <a:latin typeface="Calibri"/>
                <a:ea typeface="Calibri"/>
                <a:cs typeface="Calibri"/>
                <a:sym typeface="Calibri"/>
              </a:rPr>
              <a:t>alerts the wearer </a:t>
            </a:r>
            <a:r>
              <a:rPr b="0" i="0" lang="en-IN" sz="2800" u="none" cap="none" strike="noStrike">
                <a:solidFill>
                  <a:srgbClr val="002060"/>
                </a:solidFill>
                <a:latin typeface="Calibri"/>
                <a:ea typeface="Calibri"/>
                <a:cs typeface="Calibri"/>
                <a:sym typeface="Calibri"/>
              </a:rPr>
              <a:t>so that they can walk alone.</a:t>
            </a:r>
            <a:endParaRPr/>
          </a:p>
        </p:txBody>
      </p:sp>
      <p:pic>
        <p:nvPicPr>
          <p:cNvPr id="111" name="Google Shape;111;p4"/>
          <p:cNvPicPr preferRelativeResize="0"/>
          <p:nvPr/>
        </p:nvPicPr>
        <p:blipFill rotWithShape="1">
          <a:blip r:embed="rId3">
            <a:alphaModFix/>
          </a:blip>
          <a:srcRect b="0" l="0" r="0" t="0"/>
          <a:stretch/>
        </p:blipFill>
        <p:spPr>
          <a:xfrm>
            <a:off x="725905" y="56957"/>
            <a:ext cx="1580846" cy="1184082"/>
          </a:xfrm>
          <a:prstGeom prst="rect">
            <a:avLst/>
          </a:prstGeom>
          <a:noFill/>
          <a:ln>
            <a:noFill/>
          </a:ln>
        </p:spPr>
      </p:pic>
      <p:sp>
        <p:nvSpPr>
          <p:cNvPr id="112" name="Google Shape;112;p4"/>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118" name="Google Shape;118;p5"/>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119" name="Google Shape;119;p5"/>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0" name="Google Shape;120;p5"/>
          <p:cNvSpPr txBox="1"/>
          <p:nvPr/>
        </p:nvSpPr>
        <p:spPr>
          <a:xfrm>
            <a:off x="591552" y="1638901"/>
            <a:ext cx="10956758" cy="5012155"/>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rgbClr val="002060"/>
              </a:buClr>
              <a:buSzPts val="2400"/>
              <a:buFont typeface="Arial"/>
              <a:buNone/>
            </a:pPr>
            <a:r>
              <a:rPr b="0" i="0" lang="en-IN" sz="3600" u="none" cap="none" strike="noStrike">
                <a:solidFill>
                  <a:srgbClr val="002060"/>
                </a:solidFill>
                <a:latin typeface="Calibri"/>
                <a:ea typeface="Calibri"/>
                <a:cs typeface="Calibri"/>
                <a:sym typeface="Calibri"/>
              </a:rPr>
              <a:t>Novelty / Scope of Solution</a:t>
            </a:r>
            <a:endParaRPr b="0" i="0" sz="36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C00000"/>
                </a:solidFill>
                <a:latin typeface="Calibri"/>
                <a:ea typeface="Calibri"/>
                <a:cs typeface="Calibri"/>
                <a:sym typeface="Calibri"/>
              </a:rPr>
              <a:t>This project employs both the temperature sensor and the vision-based sensor.</a:t>
            </a:r>
            <a:endParaRPr/>
          </a:p>
          <a:p>
            <a:pPr indent="-457200" lvl="0" marL="457200" marR="0" rtl="0" algn="l">
              <a:lnSpc>
                <a:spcPct val="90000"/>
              </a:lnSpc>
              <a:spcBef>
                <a:spcPts val="1000"/>
              </a:spcBef>
              <a:spcAft>
                <a:spcPts val="0"/>
              </a:spcAft>
              <a:buClr>
                <a:schemeClr val="dk1"/>
              </a:buClr>
              <a:buSzPts val="2800"/>
              <a:buFont typeface="Arial"/>
              <a:buChar char="•"/>
            </a:pPr>
            <a:r>
              <a:rPr b="0" i="0" lang="en-IN" sz="2800" u="none" cap="none" strike="noStrike">
                <a:solidFill>
                  <a:srgbClr val="C00000"/>
                </a:solidFill>
                <a:latin typeface="Calibri"/>
                <a:ea typeface="Calibri"/>
                <a:cs typeface="Calibri"/>
                <a:sym typeface="Calibri"/>
              </a:rPr>
              <a:t>The temperature sensor detects the user's body heat and activates the watch if the user is human.</a:t>
            </a:r>
            <a:endParaRPr/>
          </a:p>
          <a:p>
            <a:pPr indent="-457200" lvl="0" marL="457200" marR="0" rtl="0" algn="l">
              <a:lnSpc>
                <a:spcPct val="90000"/>
              </a:lnSpc>
              <a:spcBef>
                <a:spcPts val="1000"/>
              </a:spcBef>
              <a:spcAft>
                <a:spcPts val="0"/>
              </a:spcAft>
              <a:buClr>
                <a:schemeClr val="dk1"/>
              </a:buClr>
              <a:buSzPts val="2800"/>
              <a:buFont typeface="Arial"/>
              <a:buChar char="•"/>
            </a:pPr>
            <a:r>
              <a:rPr b="0" i="0" lang="en-IN" sz="2800" u="none" cap="none" strike="noStrike">
                <a:solidFill>
                  <a:srgbClr val="C00000"/>
                </a:solidFill>
                <a:latin typeface="Calibri"/>
                <a:ea typeface="Calibri"/>
                <a:cs typeface="Calibri"/>
                <a:sym typeface="Calibri"/>
              </a:rPr>
              <a:t>The vision-based sensor detects road bumps and damages and alerts the user. </a:t>
            </a:r>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C00000"/>
                </a:solidFill>
                <a:latin typeface="Calibri"/>
                <a:ea typeface="Calibri"/>
                <a:cs typeface="Calibri"/>
                <a:sym typeface="Calibri"/>
              </a:rPr>
              <a:t>These two developments may aid in reducing the frequency of false alarms.</a:t>
            </a:r>
            <a:endParaRPr/>
          </a:p>
        </p:txBody>
      </p:sp>
      <p:pic>
        <p:nvPicPr>
          <p:cNvPr id="121" name="Google Shape;121;p5"/>
          <p:cNvPicPr preferRelativeResize="0"/>
          <p:nvPr/>
        </p:nvPicPr>
        <p:blipFill rotWithShape="1">
          <a:blip r:embed="rId3">
            <a:alphaModFix/>
          </a:blip>
          <a:srcRect b="0" l="0" r="0" t="0"/>
          <a:stretch/>
        </p:blipFill>
        <p:spPr>
          <a:xfrm>
            <a:off x="725905" y="56957"/>
            <a:ext cx="1580846" cy="1184082"/>
          </a:xfrm>
          <a:prstGeom prst="rect">
            <a:avLst/>
          </a:prstGeom>
          <a:noFill/>
          <a:ln>
            <a:noFill/>
          </a:ln>
        </p:spPr>
      </p:pic>
      <p:sp>
        <p:nvSpPr>
          <p:cNvPr id="122" name="Google Shape;122;p5"/>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128" name="Google Shape;128;p6"/>
          <p:cNvSpPr txBox="1"/>
          <p:nvPr>
            <p:ph idx="1" type="body"/>
          </p:nvPr>
        </p:nvSpPr>
        <p:spPr>
          <a:xfrm>
            <a:off x="252663" y="1825624"/>
            <a:ext cx="11634537" cy="4683459"/>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t/>
            </a:r>
            <a:endParaRPr/>
          </a:p>
          <a:p>
            <a:pPr indent="0" lvl="0" marL="0" rtl="0" algn="l">
              <a:lnSpc>
                <a:spcPct val="90000"/>
              </a:lnSpc>
              <a:spcBef>
                <a:spcPts val="1000"/>
              </a:spcBef>
              <a:spcAft>
                <a:spcPts val="0"/>
              </a:spcAft>
              <a:buClr>
                <a:schemeClr val="dk1"/>
              </a:buClr>
              <a:buSzPts val="2800"/>
              <a:buNone/>
            </a:pPr>
            <a:r>
              <a:t/>
            </a:r>
            <a:endParaRPr/>
          </a:p>
        </p:txBody>
      </p:sp>
      <p:sp>
        <p:nvSpPr>
          <p:cNvPr id="129" name="Google Shape;129;p6"/>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0" name="Google Shape;130;p6"/>
          <p:cNvSpPr txBox="1"/>
          <p:nvPr/>
        </p:nvSpPr>
        <p:spPr>
          <a:xfrm>
            <a:off x="451727" y="1527918"/>
            <a:ext cx="10956758" cy="5012155"/>
          </a:xfrm>
          <a:prstGeom prst="rect">
            <a:avLst/>
          </a:prstGeom>
          <a:noFill/>
          <a:ln>
            <a:noFill/>
          </a:ln>
        </p:spPr>
        <p:txBody>
          <a:bodyPr anchorCtr="0" anchor="t" bIns="45700" lIns="91425" spcFirstLastPara="1" rIns="91425" wrap="square" tIns="45700">
            <a:normAutofit/>
          </a:bodyPr>
          <a:lstStyle/>
          <a:p>
            <a:pPr indent="0" lvl="0" marL="0" marR="0" rtl="0" algn="ctr">
              <a:lnSpc>
                <a:spcPct val="90000"/>
              </a:lnSpc>
              <a:spcBef>
                <a:spcPts val="0"/>
              </a:spcBef>
              <a:spcAft>
                <a:spcPts val="0"/>
              </a:spcAft>
              <a:buClr>
                <a:srgbClr val="002060"/>
              </a:buClr>
              <a:buSzPts val="2400"/>
              <a:buFont typeface="Arial"/>
              <a:buNone/>
            </a:pPr>
            <a:r>
              <a:rPr b="0" i="0" lang="en-IN" sz="3600" u="none" cap="none" strike="noStrike">
                <a:solidFill>
                  <a:srgbClr val="002060"/>
                </a:solidFill>
                <a:latin typeface="Calibri"/>
                <a:ea typeface="Calibri"/>
                <a:cs typeface="Calibri"/>
                <a:sym typeface="Calibri"/>
              </a:rPr>
              <a:t>Pros and Cons of the solution</a:t>
            </a:r>
            <a:endParaRPr b="0" i="0" sz="3600" u="none" cap="none" strike="noStrike">
              <a:solidFill>
                <a:srgbClr val="000000"/>
              </a:solidFill>
              <a:latin typeface="Arial"/>
              <a:ea typeface="Arial"/>
              <a:cs typeface="Arial"/>
              <a:sym typeface="Arial"/>
            </a:endParaRPr>
          </a:p>
          <a:p>
            <a:pPr indent="0" lvl="0" marL="0" marR="0" rtl="0" algn="l">
              <a:lnSpc>
                <a:spcPct val="90000"/>
              </a:lnSpc>
              <a:spcBef>
                <a:spcPts val="1000"/>
              </a:spcBef>
              <a:spcAft>
                <a:spcPts val="0"/>
              </a:spcAft>
              <a:buClr>
                <a:schemeClr val="dk1"/>
              </a:buClr>
              <a:buSzPts val="2800"/>
              <a:buFont typeface="Arial"/>
              <a:buNone/>
            </a:pPr>
            <a:r>
              <a:rPr b="0" i="0" lang="en-IN" sz="2800" u="none" cap="none" strike="noStrike">
                <a:solidFill>
                  <a:srgbClr val="C00000"/>
                </a:solidFill>
                <a:latin typeface="Calibri"/>
                <a:ea typeface="Calibri"/>
                <a:cs typeface="Calibri"/>
                <a:sym typeface="Calibri"/>
              </a:rPr>
              <a:t>                                              VISION-BASED SENSOR</a:t>
            </a:r>
            <a:endParaRPr/>
          </a:p>
        </p:txBody>
      </p:sp>
      <p:graphicFrame>
        <p:nvGraphicFramePr>
          <p:cNvPr id="131" name="Google Shape;131;p6"/>
          <p:cNvGraphicFramePr/>
          <p:nvPr/>
        </p:nvGraphicFramePr>
        <p:xfrm>
          <a:off x="1706252" y="2724346"/>
          <a:ext cx="3000000" cy="3000000"/>
        </p:xfrm>
        <a:graphic>
          <a:graphicData uri="http://schemas.openxmlformats.org/drawingml/2006/table">
            <a:tbl>
              <a:tblPr bandRow="1" firstRow="1">
                <a:noFill/>
                <a:tableStyleId>{2E6E354C-9B94-4445-B119-A098714D62FE}</a:tableStyleId>
              </a:tblPr>
              <a:tblGrid>
                <a:gridCol w="4632150"/>
                <a:gridCol w="4643825"/>
              </a:tblGrid>
              <a:tr h="640350">
                <a:tc>
                  <a:txBody>
                    <a:bodyPr/>
                    <a:lstStyle/>
                    <a:p>
                      <a:pPr indent="0" lvl="0" marL="0" marR="0" rtl="0" algn="l">
                        <a:lnSpc>
                          <a:spcPct val="100000"/>
                        </a:lnSpc>
                        <a:spcBef>
                          <a:spcPts val="0"/>
                        </a:spcBef>
                        <a:spcAft>
                          <a:spcPts val="0"/>
                        </a:spcAft>
                        <a:buNone/>
                      </a:pPr>
                      <a:r>
                        <a:rPr lang="en-IN" sz="1400" u="none" cap="none" strike="noStrike"/>
                        <a:t>                                                    </a:t>
                      </a:r>
                      <a:r>
                        <a:rPr lang="en-IN" sz="2400" u="none" cap="none" strike="noStrike"/>
                        <a:t>PROS</a:t>
                      </a:r>
                      <a:endParaRPr sz="2400" u="none" cap="none" strike="noStrike"/>
                    </a:p>
                  </a:txBody>
                  <a:tcPr marT="45725" marB="45725" marR="91450" marL="91450"/>
                </a:tc>
                <a:tc>
                  <a:txBody>
                    <a:bodyPr/>
                    <a:lstStyle/>
                    <a:p>
                      <a:pPr indent="0" lvl="0" marL="0" marR="0" rtl="0" algn="l">
                        <a:lnSpc>
                          <a:spcPct val="100000"/>
                        </a:lnSpc>
                        <a:spcBef>
                          <a:spcPts val="0"/>
                        </a:spcBef>
                        <a:spcAft>
                          <a:spcPts val="0"/>
                        </a:spcAft>
                        <a:buNone/>
                      </a:pPr>
                      <a:r>
                        <a:rPr lang="en-IN" sz="1400" u="none" cap="none" strike="noStrike"/>
                        <a:t>                                                </a:t>
                      </a:r>
                      <a:r>
                        <a:rPr lang="en-IN" sz="2400" u="none" cap="none" strike="noStrike"/>
                        <a:t>CONS</a:t>
                      </a:r>
                      <a:endParaRPr sz="2400" u="none" cap="none" strike="noStrike"/>
                    </a:p>
                  </a:txBody>
                  <a:tcPr marT="45725" marB="45725" marR="91450" marL="91450"/>
                </a:tc>
              </a:tr>
              <a:tr h="1631575">
                <a:tc>
                  <a:txBody>
                    <a:bodyPr/>
                    <a:lstStyle/>
                    <a:p>
                      <a:pPr indent="0" lvl="0" marL="0" marR="0" rtl="0" algn="l">
                        <a:lnSpc>
                          <a:spcPct val="100000"/>
                        </a:lnSpc>
                        <a:spcBef>
                          <a:spcPts val="0"/>
                        </a:spcBef>
                        <a:spcAft>
                          <a:spcPts val="0"/>
                        </a:spcAft>
                        <a:buClr>
                          <a:srgbClr val="000000"/>
                        </a:buClr>
                        <a:buSzPts val="2000"/>
                        <a:buFont typeface="Arial"/>
                        <a:buNone/>
                      </a:pPr>
                      <a:r>
                        <a:rPr b="0" i="0" lang="en-IN" sz="2000" u="none" cap="none" strike="noStrike">
                          <a:solidFill>
                            <a:schemeClr val="dk1"/>
                          </a:solidFill>
                          <a:latin typeface="Calibri"/>
                          <a:ea typeface="Calibri"/>
                          <a:cs typeface="Calibri"/>
                          <a:sym typeface="Calibri"/>
                        </a:rPr>
                        <a:t>Vision sensors use </a:t>
                      </a:r>
                      <a:r>
                        <a:rPr b="1" i="0" lang="en-IN" sz="2000" u="none" cap="none" strike="noStrike">
                          <a:solidFill>
                            <a:schemeClr val="dk1"/>
                          </a:solidFill>
                          <a:latin typeface="Calibri"/>
                          <a:ea typeface="Calibri"/>
                          <a:cs typeface="Calibri"/>
                          <a:sym typeface="Calibri"/>
                        </a:rPr>
                        <a:t>images captured by a camera to determine the presence, orientation, and accuracy of parts</a:t>
                      </a:r>
                      <a:r>
                        <a:rPr b="1" i="0" lang="en-IN" sz="1400" u="none" cap="none" strike="noStrike">
                          <a:solidFill>
                            <a:schemeClr val="dk1"/>
                          </a:solidFill>
                          <a:latin typeface="Calibri"/>
                          <a:ea typeface="Calibri"/>
                          <a:cs typeface="Calibri"/>
                          <a:sym typeface="Calibri"/>
                        </a:rPr>
                        <a:t>.</a:t>
                      </a:r>
                      <a:endParaRPr sz="1400" u="none" cap="none" strike="noStrike"/>
                    </a:p>
                    <a:p>
                      <a:pPr indent="0" lvl="0" marL="0" marR="0" rtl="0" algn="l">
                        <a:lnSpc>
                          <a:spcPct val="100000"/>
                        </a:lnSpc>
                        <a:spcBef>
                          <a:spcPts val="0"/>
                        </a:spcBef>
                        <a:spcAft>
                          <a:spcPts val="0"/>
                        </a:spcAft>
                        <a:buNone/>
                      </a:pPr>
                      <a:r>
                        <a:t/>
                      </a:r>
                      <a:endParaRPr sz="14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2000"/>
                        <a:buFont typeface="Arial"/>
                        <a:buNone/>
                      </a:pPr>
                      <a:r>
                        <a:rPr lang="en-IN" sz="2000" u="none" cap="none" strike="noStrike"/>
                        <a:t>It takes a lot of photos of the same thing to correctly recognize it, which can lead to false alarms sometimes.</a:t>
                      </a:r>
                      <a:endParaRPr sz="2000" u="none" cap="none" strike="noStrike"/>
                    </a:p>
                    <a:p>
                      <a:pPr indent="0" lvl="0" marL="0" marR="0" rtl="0" algn="l">
                        <a:lnSpc>
                          <a:spcPct val="100000"/>
                        </a:lnSpc>
                        <a:spcBef>
                          <a:spcPts val="0"/>
                        </a:spcBef>
                        <a:spcAft>
                          <a:spcPts val="0"/>
                        </a:spcAft>
                        <a:buNone/>
                      </a:pPr>
                      <a:r>
                        <a:t/>
                      </a:r>
                      <a:endParaRPr sz="2000" u="none" cap="none" strike="noStrike"/>
                    </a:p>
                  </a:txBody>
                  <a:tcPr marT="45725" marB="45725" marR="91450" marL="91450"/>
                </a:tc>
              </a:tr>
              <a:tr h="1263150">
                <a:tc>
                  <a:txBody>
                    <a:bodyPr/>
                    <a:lstStyle/>
                    <a:p>
                      <a:pPr indent="0" lvl="0" marL="0" marR="0" rtl="0" algn="l">
                        <a:lnSpc>
                          <a:spcPct val="100000"/>
                        </a:lnSpc>
                        <a:spcBef>
                          <a:spcPts val="0"/>
                        </a:spcBef>
                        <a:spcAft>
                          <a:spcPts val="0"/>
                        </a:spcAft>
                        <a:buNone/>
                      </a:pPr>
                      <a:r>
                        <a:rPr lang="en-IN" sz="2000" u="none" cap="none" strike="noStrike"/>
                        <a:t>The labor intensity of testing and inspection employees is being reduced.</a:t>
                      </a:r>
                      <a:endParaRPr sz="2000" u="none" cap="none" strike="noStrike"/>
                    </a:p>
                  </a:txBody>
                  <a:tcPr marT="45725" marB="45725" marR="91450" marL="91450"/>
                </a:tc>
                <a:tc>
                  <a:txBody>
                    <a:bodyPr/>
                    <a:lstStyle/>
                    <a:p>
                      <a:pPr indent="0" lvl="0" marL="0" marR="0" rtl="0" algn="l">
                        <a:lnSpc>
                          <a:spcPct val="100000"/>
                        </a:lnSpc>
                        <a:spcBef>
                          <a:spcPts val="0"/>
                        </a:spcBef>
                        <a:spcAft>
                          <a:spcPts val="0"/>
                        </a:spcAft>
                        <a:buClr>
                          <a:srgbClr val="000000"/>
                        </a:buClr>
                        <a:buSzPts val="2000"/>
                        <a:buFont typeface="Arial"/>
                        <a:buNone/>
                      </a:pPr>
                      <a:r>
                        <a:rPr lang="en-IN" sz="2000" u="none" cap="none" strike="noStrike"/>
                        <a:t>The ML algorithm used is difficult to build.</a:t>
                      </a:r>
                      <a:endParaRPr sz="2000" u="none" cap="none" strike="noStrike"/>
                    </a:p>
                    <a:p>
                      <a:pPr indent="0" lvl="0" marL="0" marR="0" rtl="0" algn="l">
                        <a:lnSpc>
                          <a:spcPct val="100000"/>
                        </a:lnSpc>
                        <a:spcBef>
                          <a:spcPts val="0"/>
                        </a:spcBef>
                        <a:spcAft>
                          <a:spcPts val="0"/>
                        </a:spcAft>
                        <a:buNone/>
                      </a:pPr>
                      <a:r>
                        <a:rPr lang="en-IN" sz="2000" u="none" cap="none" strike="noStrike"/>
                        <a:t>It takes much time to response</a:t>
                      </a:r>
                      <a:endParaRPr/>
                    </a:p>
                  </a:txBody>
                  <a:tcPr marT="45725" marB="45725" marR="91450" marL="91450"/>
                </a:tc>
              </a:tr>
            </a:tbl>
          </a:graphicData>
        </a:graphic>
      </p:graphicFrame>
      <p:sp>
        <p:nvSpPr>
          <p:cNvPr id="132" name="Google Shape;132;p6"/>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33" name="Google Shape;133;p6"/>
          <p:cNvPicPr preferRelativeResize="0"/>
          <p:nvPr/>
        </p:nvPicPr>
        <p:blipFill rotWithShape="1">
          <a:blip r:embed="rId3">
            <a:alphaModFix/>
          </a:blip>
          <a:srcRect b="0" l="0" r="0" t="0"/>
          <a:stretch/>
        </p:blipFill>
        <p:spPr>
          <a:xfrm>
            <a:off x="725905" y="56957"/>
            <a:ext cx="1580846" cy="118408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139" name="Google Shape;139;p7"/>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0" name="Google Shape;140;p7"/>
          <p:cNvSpPr/>
          <p:nvPr/>
        </p:nvSpPr>
        <p:spPr>
          <a:xfrm>
            <a:off x="3662392" y="1399228"/>
            <a:ext cx="4418982" cy="518184"/>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IN" sz="3600" u="none" cap="none" strike="noStrike">
                <a:solidFill>
                  <a:srgbClr val="1E4E79"/>
                </a:solidFill>
                <a:latin typeface="Calibri"/>
                <a:ea typeface="Calibri"/>
                <a:cs typeface="Calibri"/>
                <a:sym typeface="Calibri"/>
              </a:rPr>
              <a:t>Block Diagram</a:t>
            </a:r>
            <a:endParaRPr/>
          </a:p>
        </p:txBody>
      </p:sp>
      <p:pic>
        <p:nvPicPr>
          <p:cNvPr id="141" name="Google Shape;141;p7"/>
          <p:cNvPicPr preferRelativeResize="0"/>
          <p:nvPr/>
        </p:nvPicPr>
        <p:blipFill rotWithShape="1">
          <a:blip r:embed="rId3">
            <a:alphaModFix/>
          </a:blip>
          <a:srcRect b="0" l="0" r="0" t="0"/>
          <a:stretch/>
        </p:blipFill>
        <p:spPr>
          <a:xfrm>
            <a:off x="743835" y="56957"/>
            <a:ext cx="1580846" cy="1184082"/>
          </a:xfrm>
          <a:prstGeom prst="rect">
            <a:avLst/>
          </a:prstGeom>
          <a:noFill/>
          <a:ln>
            <a:noFill/>
          </a:ln>
        </p:spPr>
      </p:pic>
      <p:sp>
        <p:nvSpPr>
          <p:cNvPr id="142" name="Google Shape;142;p7"/>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pic>
        <p:nvPicPr>
          <p:cNvPr id="143" name="Google Shape;143;p7"/>
          <p:cNvPicPr preferRelativeResize="0"/>
          <p:nvPr/>
        </p:nvPicPr>
        <p:blipFill rotWithShape="1">
          <a:blip r:embed="rId4">
            <a:alphaModFix/>
          </a:blip>
          <a:srcRect b="0" l="0" r="0" t="0"/>
          <a:stretch/>
        </p:blipFill>
        <p:spPr>
          <a:xfrm>
            <a:off x="1668631" y="2168718"/>
            <a:ext cx="8603726" cy="348264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br>
              <a:rPr lang="en-IN"/>
            </a:br>
            <a:endParaRPr/>
          </a:p>
        </p:txBody>
      </p:sp>
      <p:sp>
        <p:nvSpPr>
          <p:cNvPr id="149" name="Google Shape;149;p29"/>
          <p:cNvSpPr/>
          <p:nvPr/>
        </p:nvSpPr>
        <p:spPr>
          <a:xfrm>
            <a:off x="483324" y="1244062"/>
            <a:ext cx="11194869" cy="45719"/>
          </a:xfrm>
          <a:prstGeom prst="rect">
            <a:avLst/>
          </a:prstGeom>
          <a:solidFill>
            <a:srgbClr val="1F3864"/>
          </a:solidFill>
          <a:ln cap="flat" cmpd="sng" w="12700">
            <a:solidFill>
              <a:srgbClr val="42719B"/>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0" name="Google Shape;150;p29"/>
          <p:cNvSpPr/>
          <p:nvPr/>
        </p:nvSpPr>
        <p:spPr>
          <a:xfrm>
            <a:off x="3886509" y="1358966"/>
            <a:ext cx="4418982" cy="518184"/>
          </a:xfrm>
          <a:prstGeom prst="rect">
            <a:avLst/>
          </a:prstGeom>
          <a:solidFill>
            <a:schemeClr val="lt1"/>
          </a:solidFill>
          <a:ln cap="flat" cmpd="sng" w="25400">
            <a:solidFill>
              <a:schemeClr val="lt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0" i="0" lang="en-IN" sz="3600" u="none" cap="none" strike="noStrike">
                <a:solidFill>
                  <a:srgbClr val="1E4E79"/>
                </a:solidFill>
                <a:latin typeface="Calibri"/>
                <a:ea typeface="Calibri"/>
                <a:cs typeface="Calibri"/>
                <a:sym typeface="Calibri"/>
              </a:rPr>
              <a:t>Block Diagram</a:t>
            </a:r>
            <a:endParaRPr/>
          </a:p>
        </p:txBody>
      </p:sp>
      <p:pic>
        <p:nvPicPr>
          <p:cNvPr id="151" name="Google Shape;151;p29"/>
          <p:cNvPicPr preferRelativeResize="0"/>
          <p:nvPr/>
        </p:nvPicPr>
        <p:blipFill rotWithShape="1">
          <a:blip r:embed="rId3">
            <a:alphaModFix/>
          </a:blip>
          <a:srcRect b="0" l="0" r="0" t="0"/>
          <a:stretch/>
        </p:blipFill>
        <p:spPr>
          <a:xfrm>
            <a:off x="1424687" y="1917412"/>
            <a:ext cx="9180561" cy="4733644"/>
          </a:xfrm>
          <a:prstGeom prst="rect">
            <a:avLst/>
          </a:prstGeom>
          <a:noFill/>
          <a:ln>
            <a:noFill/>
          </a:ln>
        </p:spPr>
      </p:pic>
      <p:pic>
        <p:nvPicPr>
          <p:cNvPr id="152" name="Google Shape;152;p29"/>
          <p:cNvPicPr preferRelativeResize="0"/>
          <p:nvPr/>
        </p:nvPicPr>
        <p:blipFill rotWithShape="1">
          <a:blip r:embed="rId4">
            <a:alphaModFix/>
          </a:blip>
          <a:srcRect b="0" l="0" r="0" t="0"/>
          <a:stretch/>
        </p:blipFill>
        <p:spPr>
          <a:xfrm>
            <a:off x="6080758" y="4163210"/>
            <a:ext cx="502023" cy="536401"/>
          </a:xfrm>
          <a:prstGeom prst="rect">
            <a:avLst/>
          </a:prstGeom>
          <a:noFill/>
          <a:ln>
            <a:noFill/>
          </a:ln>
        </p:spPr>
      </p:pic>
      <p:pic>
        <p:nvPicPr>
          <p:cNvPr id="153" name="Google Shape;153;p29"/>
          <p:cNvPicPr preferRelativeResize="0"/>
          <p:nvPr/>
        </p:nvPicPr>
        <p:blipFill rotWithShape="1">
          <a:blip r:embed="rId5">
            <a:alphaModFix/>
          </a:blip>
          <a:srcRect b="0" l="0" r="0" t="0"/>
          <a:stretch/>
        </p:blipFill>
        <p:spPr>
          <a:xfrm rot="5400000">
            <a:off x="6987652" y="2593844"/>
            <a:ext cx="466164" cy="736203"/>
          </a:xfrm>
          <a:prstGeom prst="rect">
            <a:avLst/>
          </a:prstGeom>
          <a:noFill/>
          <a:ln>
            <a:noFill/>
          </a:ln>
        </p:spPr>
      </p:pic>
      <p:pic>
        <p:nvPicPr>
          <p:cNvPr id="154" name="Google Shape;154;p29"/>
          <p:cNvPicPr preferRelativeResize="0"/>
          <p:nvPr/>
        </p:nvPicPr>
        <p:blipFill rotWithShape="1">
          <a:blip r:embed="rId6">
            <a:alphaModFix/>
          </a:blip>
          <a:srcRect b="0" l="0" r="0" t="0"/>
          <a:stretch/>
        </p:blipFill>
        <p:spPr>
          <a:xfrm>
            <a:off x="743835" y="56957"/>
            <a:ext cx="1580846" cy="1184082"/>
          </a:xfrm>
          <a:prstGeom prst="rect">
            <a:avLst/>
          </a:prstGeom>
          <a:noFill/>
          <a:ln>
            <a:noFill/>
          </a:ln>
        </p:spPr>
      </p:pic>
      <p:sp>
        <p:nvSpPr>
          <p:cNvPr id="155" name="Google Shape;155;p29"/>
          <p:cNvSpPr txBox="1"/>
          <p:nvPr/>
        </p:nvSpPr>
        <p:spPr>
          <a:xfrm>
            <a:off x="3222811" y="258229"/>
            <a:ext cx="8095129" cy="98488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IN" sz="4400" u="none" cap="none" strike="noStrike">
                <a:solidFill>
                  <a:srgbClr val="FF0000"/>
                </a:solidFill>
                <a:latin typeface="Arial"/>
                <a:ea typeface="Arial"/>
                <a:cs typeface="Arial"/>
                <a:sym typeface="Arial"/>
              </a:rPr>
              <a:t>WORLD IoT DAY 2022</a:t>
            </a:r>
            <a:endParaRPr b="1" i="0" sz="4400" u="none" cap="none" strike="noStrike">
              <a:solidFill>
                <a:srgbClr val="FF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2022-01-19T10:20:54Z</dcterms:created>
  <dc:creator>VELTECH</dc:creator>
</cp:coreProperties>
</file>